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Bodoni Moda"/>
      <p:regular r:id="rId94"/>
      <p:bold r:id="rId95"/>
      <p:italic r:id="rId96"/>
      <p:boldItalic r:id="rId97"/>
    </p:embeddedFont>
    <p:embeddedFont>
      <p:font typeface="Bodoni Moda Medium"/>
      <p:regular r:id="rId98"/>
      <p:bold r:id="rId99"/>
      <p:italic r:id="rId100"/>
      <p:boldItalic r:id="rId101"/>
    </p:embeddedFont>
    <p:embeddedFont>
      <p:font typeface="Lato"/>
      <p:regular r:id="rId102"/>
      <p:bold r:id="rId103"/>
      <p:italic r:id="rId104"/>
      <p:boldItalic r:id="rId105"/>
    </p:embeddedFont>
    <p:embeddedFont>
      <p:font typeface="Open Sans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OpenSans-bold.fntdata"/><Relationship Id="rId106" Type="http://schemas.openxmlformats.org/officeDocument/2006/relationships/font" Target="fonts/OpenSans-regular.fntdata"/><Relationship Id="rId105" Type="http://schemas.openxmlformats.org/officeDocument/2006/relationships/font" Target="fonts/Lato-boldItalic.fntdata"/><Relationship Id="rId104" Type="http://schemas.openxmlformats.org/officeDocument/2006/relationships/font" Target="fonts/Lato-italic.fntdata"/><Relationship Id="rId109" Type="http://schemas.openxmlformats.org/officeDocument/2006/relationships/font" Target="fonts/OpenSans-boldItalic.fntdata"/><Relationship Id="rId108" Type="http://schemas.openxmlformats.org/officeDocument/2006/relationships/font" Target="fonts/OpenSans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Lato-bold.fntdata"/><Relationship Id="rId102" Type="http://schemas.openxmlformats.org/officeDocument/2006/relationships/font" Target="fonts/Lato-regular.fntdata"/><Relationship Id="rId101" Type="http://schemas.openxmlformats.org/officeDocument/2006/relationships/font" Target="fonts/BodoniModaMedium-boldItalic.fntdata"/><Relationship Id="rId100" Type="http://schemas.openxmlformats.org/officeDocument/2006/relationships/font" Target="fonts/BodoniModaMedium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BodoniModa-bold.fntdata"/><Relationship Id="rId94" Type="http://schemas.openxmlformats.org/officeDocument/2006/relationships/font" Target="fonts/BodoniModa-regular.fntdata"/><Relationship Id="rId97" Type="http://schemas.openxmlformats.org/officeDocument/2006/relationships/font" Target="fonts/BodoniModa-boldItalic.fntdata"/><Relationship Id="rId96" Type="http://schemas.openxmlformats.org/officeDocument/2006/relationships/font" Target="fonts/BodoniModa-italic.fntdata"/><Relationship Id="rId11" Type="http://schemas.openxmlformats.org/officeDocument/2006/relationships/slide" Target="slides/slide5.xml"/><Relationship Id="rId99" Type="http://schemas.openxmlformats.org/officeDocument/2006/relationships/font" Target="fonts/BodoniModaMedium-bold.fntdata"/><Relationship Id="rId10" Type="http://schemas.openxmlformats.org/officeDocument/2006/relationships/slide" Target="slides/slide4.xml"/><Relationship Id="rId98" Type="http://schemas.openxmlformats.org/officeDocument/2006/relationships/font" Target="fonts/BodoniModaMedium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3ff59ed11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3ff59ed11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2b851390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2b851390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2b851390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2b851390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3ff59ed11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3ff59ed11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2b851390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2b851390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6cad52ffc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16cad52ffc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0e628fc8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0e628fc8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0e628fc8c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0e628fc8c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7430e5c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7430e5c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3ff59ed11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33ff59ed11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33ff59ed11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33ff59ed11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3ff59ed11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3ff59ed1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42e1146685_2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42e1146685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2e1146685_2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2e1146685_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42e1146685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42e1146685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08008c75f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08008c75f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0e628fc8c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20e628fc8c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42b851390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42b851390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20e628fc8c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20e628fc8c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16cad52ffc_2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216cad52ffc_2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20e628fc8c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20e628fc8c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215f294d3d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215f294d3d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54ca983b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54ca983b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20e628fc8c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20e628fc8c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15f294d3d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15f294d3d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20ffb1f02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20ffb1f02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215f294d3d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215f294d3d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0ffb1f02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20ffb1f02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16cad52ffc_2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216cad52ffc_2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1391fd4169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21391fd4169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16cad52ffc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216cad52ffc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0ffb1f02e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20ffb1f02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15f294d3d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215f294d3d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2e1146685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42e1146685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215f294d3d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215f294d3d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20ffb1f02e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20ffb1f02e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15f294d3de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215f294d3d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20e628fc8c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20e628fc8c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20ffb1f02e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20ffb1f02e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0e628fc8c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20e628fc8c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0ffb1f02e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20ffb1f02e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0ffb1f02e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0ffb1f02e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16cad52ff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216cad52ff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142b851390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142b851390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2b85139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2b85139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42e1146685_2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142e1146685_2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42e1146685_2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142e1146685_2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142e1146685_2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142e1146685_2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215077e360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215077e360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216cad52ff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216cad52ff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216cad52ffc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216cad52ff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216cad52ffc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216cad52ff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16cad52ffc_2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16cad52ffc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216cad52ffc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216cad52ffc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42e1146685_2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142e1146685_2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2b85139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2b85139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42e1146685_2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42e1146685_2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142e1146685_2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142e1146685_2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215f294d3d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215f294d3d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215f294d3d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215f294d3d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215f294d3d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215f294d3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215f294d3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215f294d3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20ffb1f02e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20ffb1f02e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20ffb1f02e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20ffb1f02e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21391fd41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21391fd41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215f294d3d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215f294d3d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2b85139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2b85139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216cad52ffc_2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216cad52ffc_2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215f294d3d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215f294d3d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215f294d3d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215f294d3d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215f294d3d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215f294d3d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215f294d3d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215f294d3d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215f294d3d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215f294d3d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215f294d3d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Google Shape;2556;g215f294d3d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215f294d3d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215f294d3d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215f294d3d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215f294d3d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215f294d3de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215f294d3de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2b851390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2b851390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215077e36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Google Shape;2611;g215077e36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215077e360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215077e360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215077e36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215077e36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215077e360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215077e360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216cad52ffc_2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216cad52ffc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215f294d3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215f294d3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217430e5cf1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217430e5cf1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216cad52ffc_2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216cad52ffc_2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2b851390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2b851390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master mit größerem Raum für Titel + Siegel">
  <p:cSld name="TITLE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208800" y="2986088"/>
            <a:ext cx="8932200" cy="1950900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208800" y="975050"/>
            <a:ext cx="8935200" cy="1982400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81599" y="1047750"/>
            <a:ext cx="8577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79832" y="2014237"/>
            <a:ext cx="8591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303632" y="3995437"/>
            <a:ext cx="8591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29175" y="72425"/>
            <a:ext cx="1972700" cy="6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92309" y="48218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03865"/>
                </a:solidFill>
              </a:defRPr>
            </a:lvl1pPr>
            <a:lvl2pPr lvl="1">
              <a:buNone/>
              <a:defRPr sz="1300">
                <a:solidFill>
                  <a:srgbClr val="003865"/>
                </a:solidFill>
              </a:defRPr>
            </a:lvl2pPr>
            <a:lvl3pPr lvl="2">
              <a:buNone/>
              <a:defRPr sz="1300">
                <a:solidFill>
                  <a:srgbClr val="003865"/>
                </a:solidFill>
              </a:defRPr>
            </a:lvl3pPr>
            <a:lvl4pPr lvl="3">
              <a:buNone/>
              <a:defRPr sz="1300">
                <a:solidFill>
                  <a:srgbClr val="003865"/>
                </a:solidFill>
              </a:defRPr>
            </a:lvl4pPr>
            <a:lvl5pPr lvl="4">
              <a:buNone/>
              <a:defRPr sz="1300">
                <a:solidFill>
                  <a:srgbClr val="003865"/>
                </a:solidFill>
              </a:defRPr>
            </a:lvl5pPr>
            <a:lvl6pPr lvl="5">
              <a:buNone/>
              <a:defRPr sz="1300">
                <a:solidFill>
                  <a:srgbClr val="003865"/>
                </a:solidFill>
              </a:defRPr>
            </a:lvl6pPr>
            <a:lvl7pPr lvl="6">
              <a:buNone/>
              <a:defRPr sz="1300">
                <a:solidFill>
                  <a:srgbClr val="003865"/>
                </a:solidFill>
              </a:defRPr>
            </a:lvl7pPr>
            <a:lvl8pPr lvl="7">
              <a:buNone/>
              <a:defRPr sz="1300">
                <a:solidFill>
                  <a:srgbClr val="003865"/>
                </a:solidFill>
              </a:defRPr>
            </a:lvl8pPr>
            <a:lvl9pPr lvl="8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Inhaltsseite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3200"/>
              <a:buNone/>
              <a:defRPr b="1" i="0" sz="3200" u="none" cap="none" strike="noStrike">
                <a:solidFill>
                  <a:srgbClr val="003865"/>
                </a:solidFill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seite">
  <p:cSld name="Inhaltsseite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12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3865"/>
                </a:solidFill>
              </a:defRPr>
            </a:lvl1pPr>
            <a:lvl2pPr lvl="1" rtl="0">
              <a:buNone/>
              <a:defRPr sz="1300">
                <a:solidFill>
                  <a:srgbClr val="003865"/>
                </a:solidFill>
              </a:defRPr>
            </a:lvl2pPr>
            <a:lvl3pPr lvl="2" rtl="0">
              <a:buNone/>
              <a:defRPr sz="1300">
                <a:solidFill>
                  <a:srgbClr val="003865"/>
                </a:solidFill>
              </a:defRPr>
            </a:lvl3pPr>
            <a:lvl4pPr lvl="3" rtl="0">
              <a:buNone/>
              <a:defRPr sz="1300">
                <a:solidFill>
                  <a:srgbClr val="003865"/>
                </a:solidFill>
              </a:defRPr>
            </a:lvl4pPr>
            <a:lvl5pPr lvl="4" rtl="0">
              <a:buNone/>
              <a:defRPr sz="1300">
                <a:solidFill>
                  <a:srgbClr val="003865"/>
                </a:solidFill>
              </a:defRPr>
            </a:lvl5pPr>
            <a:lvl6pPr lvl="5" rtl="0">
              <a:buNone/>
              <a:defRPr sz="1300">
                <a:solidFill>
                  <a:srgbClr val="003865"/>
                </a:solidFill>
              </a:defRPr>
            </a:lvl6pPr>
            <a:lvl7pPr lvl="6" rtl="0">
              <a:buNone/>
              <a:defRPr sz="1300">
                <a:solidFill>
                  <a:srgbClr val="003865"/>
                </a:solidFill>
              </a:defRPr>
            </a:lvl7pPr>
            <a:lvl8pPr lvl="7" rtl="0">
              <a:buNone/>
              <a:defRPr sz="1300">
                <a:solidFill>
                  <a:srgbClr val="003865"/>
                </a:solidFill>
              </a:defRPr>
            </a:lvl8pPr>
            <a:lvl9pPr lvl="8" rtl="0">
              <a:buNone/>
              <a:defRPr sz="1300">
                <a:solidFill>
                  <a:srgbClr val="00386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sseite">
  <p:cSld name="Inhaltsseit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master mit größerem Raum für Titel + Siegel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208800" y="2986088"/>
            <a:ext cx="8932200" cy="1950900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/>
          <p:nvPr/>
        </p:nvSpPr>
        <p:spPr>
          <a:xfrm>
            <a:off x="208800" y="975050"/>
            <a:ext cx="8935200" cy="1982400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 txBox="1"/>
          <p:nvPr>
            <p:ph type="ctrTitle"/>
          </p:nvPr>
        </p:nvSpPr>
        <p:spPr>
          <a:xfrm>
            <a:off x="381599" y="1047750"/>
            <a:ext cx="8577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379832" y="2014237"/>
            <a:ext cx="8591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2" type="subTitle"/>
          </p:nvPr>
        </p:nvSpPr>
        <p:spPr>
          <a:xfrm>
            <a:off x="303632" y="3995437"/>
            <a:ext cx="85914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33333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2" name="Google Shape;1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29175" y="72425"/>
            <a:ext cx="1972700" cy="6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Inhaltsseite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3200"/>
              <a:buNone/>
              <a:defRPr b="1" i="0" sz="3200" u="none" cap="none" strike="noStrike">
                <a:solidFill>
                  <a:srgbClr val="003865"/>
                </a:solidFill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haltsseite">
  <p:cSld name="1_Inhaltsseit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79121" y="1055931"/>
            <a:ext cx="41622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3"/>
          <p:cNvSpPr/>
          <p:nvPr>
            <p:ph idx="3" type="pic"/>
          </p:nvPr>
        </p:nvSpPr>
        <p:spPr>
          <a:xfrm>
            <a:off x="4809067" y="1055800"/>
            <a:ext cx="40935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0" name="Google Shape;1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sseite">
  <p:cSld name="2_Inhaltssei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/>
        </p:nvSpPr>
        <p:spPr>
          <a:xfrm>
            <a:off x="204789" y="493041"/>
            <a:ext cx="8941975" cy="4442753"/>
          </a:xfrm>
          <a:custGeom>
            <a:rect b="b" l="l" r="r" t="t"/>
            <a:pathLst>
              <a:path extrusionOk="0" h="721519" w="723900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noFill/>
          <a:ln cap="flat" cmpd="sng" w="9525">
            <a:solidFill>
              <a:srgbClr val="0038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/>
          <p:nvPr/>
        </p:nvSpPr>
        <p:spPr>
          <a:xfrm>
            <a:off x="-10950" y="0"/>
            <a:ext cx="91659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3865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3865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3865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8" name="Google Shape;1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158" y="40799"/>
            <a:ext cx="1276467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3865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5"/>
          <p:cNvSpPr/>
          <p:nvPr/>
        </p:nvSpPr>
        <p:spPr>
          <a:xfrm>
            <a:off x="202850" y="490800"/>
            <a:ext cx="8906400" cy="4377900"/>
          </a:xfrm>
          <a:prstGeom prst="rect">
            <a:avLst/>
          </a:prstGeom>
          <a:noFill/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1" y="1489250"/>
            <a:ext cx="178500" cy="482400"/>
          </a:xfrm>
          <a:prstGeom prst="rect">
            <a:avLst/>
          </a:prstGeom>
          <a:solidFill>
            <a:srgbClr val="FB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0" y="982043"/>
            <a:ext cx="178500" cy="482400"/>
          </a:xfrm>
          <a:prstGeom prst="rect">
            <a:avLst/>
          </a:prstGeom>
          <a:solidFill>
            <a:srgbClr val="004F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204800" y="4967875"/>
            <a:ext cx="8104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865"/>
              </a:buClr>
              <a:buSzPts val="900"/>
              <a:buFont typeface="Arial"/>
              <a:buNone/>
            </a:pPr>
            <a:r>
              <a:rPr b="1" lang="en-GB" sz="900" u="sng">
                <a:solidFill>
                  <a:srgbClr val="003865"/>
                </a:solidFill>
              </a:rPr>
              <a:t>Villar-Corrales</a:t>
            </a:r>
            <a:r>
              <a:rPr lang="en-GB" sz="900">
                <a:solidFill>
                  <a:srgbClr val="003865"/>
                </a:solidFill>
              </a:rPr>
              <a:t>, Wahdan and Behnke: Exploring Predictor Inductive Biases for Object-Centric Video Prediction</a:t>
            </a:r>
            <a:endParaRPr sz="900">
              <a:solidFill>
                <a:srgbClr val="003865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8309221" y="4967868"/>
            <a:ext cx="629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3865"/>
              </a:buClr>
              <a:buSzPts val="900"/>
              <a:buFont typeface="Arial"/>
              <a:buNone/>
            </a:pPr>
            <a:fld id="{00000000-1234-1234-1234-123412341234}" type="slidenum">
              <a:rPr b="0" i="0" lang="en-GB" sz="900" u="none" cap="none" strike="noStrike">
                <a:solidFill>
                  <a:srgbClr val="00386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38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59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2.png"/><Relationship Id="rId4" Type="http://schemas.openxmlformats.org/officeDocument/2006/relationships/image" Target="../media/image136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gif"/><Relationship Id="rId4" Type="http://schemas.openxmlformats.org/officeDocument/2006/relationships/image" Target="../media/image48.gif"/><Relationship Id="rId5" Type="http://schemas.openxmlformats.org/officeDocument/2006/relationships/image" Target="../media/image46.gif"/><Relationship Id="rId6" Type="http://schemas.openxmlformats.org/officeDocument/2006/relationships/image" Target="../media/image50.gif"/><Relationship Id="rId7" Type="http://schemas.openxmlformats.org/officeDocument/2006/relationships/image" Target="../media/image5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gif"/><Relationship Id="rId4" Type="http://schemas.openxmlformats.org/officeDocument/2006/relationships/image" Target="../media/image55.gif"/><Relationship Id="rId5" Type="http://schemas.openxmlformats.org/officeDocument/2006/relationships/image" Target="../media/image56.gif"/><Relationship Id="rId6" Type="http://schemas.openxmlformats.org/officeDocument/2006/relationships/image" Target="../media/image54.gif"/><Relationship Id="rId7" Type="http://schemas.openxmlformats.org/officeDocument/2006/relationships/image" Target="../media/image6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gif"/><Relationship Id="rId4" Type="http://schemas.openxmlformats.org/officeDocument/2006/relationships/image" Target="../media/image57.gif"/><Relationship Id="rId5" Type="http://schemas.openxmlformats.org/officeDocument/2006/relationships/image" Target="../media/image74.gif"/><Relationship Id="rId6" Type="http://schemas.openxmlformats.org/officeDocument/2006/relationships/image" Target="../media/image70.gif"/><Relationship Id="rId7" Type="http://schemas.openxmlformats.org/officeDocument/2006/relationships/image" Target="../media/image6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gif"/><Relationship Id="rId4" Type="http://schemas.openxmlformats.org/officeDocument/2006/relationships/image" Target="../media/image58.gif"/><Relationship Id="rId5" Type="http://schemas.openxmlformats.org/officeDocument/2006/relationships/image" Target="../media/image63.gif"/><Relationship Id="rId6" Type="http://schemas.openxmlformats.org/officeDocument/2006/relationships/image" Target="../media/image73.gif"/><Relationship Id="rId7" Type="http://schemas.openxmlformats.org/officeDocument/2006/relationships/image" Target="../media/image6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gif"/><Relationship Id="rId4" Type="http://schemas.openxmlformats.org/officeDocument/2006/relationships/image" Target="../media/image80.gif"/><Relationship Id="rId5" Type="http://schemas.openxmlformats.org/officeDocument/2006/relationships/image" Target="../media/image71.gif"/><Relationship Id="rId6" Type="http://schemas.openxmlformats.org/officeDocument/2006/relationships/image" Target="../media/image66.gif"/><Relationship Id="rId7" Type="http://schemas.openxmlformats.org/officeDocument/2006/relationships/image" Target="../media/image44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Relationship Id="rId4" Type="http://schemas.openxmlformats.org/officeDocument/2006/relationships/image" Target="../media/image46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Relationship Id="rId4" Type="http://schemas.openxmlformats.org/officeDocument/2006/relationships/image" Target="../media/image8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blog.waymo.com/2022/02/utilizing-key-point-and-pose-estimation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Relationship Id="rId4" Type="http://schemas.openxmlformats.org/officeDocument/2006/relationships/image" Target="../media/image81.png"/><Relationship Id="rId5" Type="http://schemas.openxmlformats.org/officeDocument/2006/relationships/image" Target="../media/image10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0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Relationship Id="rId7" Type="http://schemas.openxmlformats.org/officeDocument/2006/relationships/image" Target="../media/image94.png"/><Relationship Id="rId8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0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8.png"/></Relationships>
</file>

<file path=ppt/slides/_rels/slide6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5" Type="http://schemas.openxmlformats.org/officeDocument/2006/relationships/image" Target="../media/image103.png"/><Relationship Id="rId6" Type="http://schemas.openxmlformats.org/officeDocument/2006/relationships/image" Target="../media/image99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5.gif"/><Relationship Id="rId4" Type="http://schemas.openxmlformats.org/officeDocument/2006/relationships/image" Target="../media/image122.gif"/><Relationship Id="rId5" Type="http://schemas.openxmlformats.org/officeDocument/2006/relationships/image" Target="../media/image118.gif"/><Relationship Id="rId6" Type="http://schemas.openxmlformats.org/officeDocument/2006/relationships/image" Target="../media/image116.gif"/><Relationship Id="rId7" Type="http://schemas.openxmlformats.org/officeDocument/2006/relationships/image" Target="../media/image121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7.gif"/><Relationship Id="rId4" Type="http://schemas.openxmlformats.org/officeDocument/2006/relationships/image" Target="../media/image123.gif"/><Relationship Id="rId5" Type="http://schemas.openxmlformats.org/officeDocument/2006/relationships/image" Target="../media/image113.gif"/><Relationship Id="rId6" Type="http://schemas.openxmlformats.org/officeDocument/2006/relationships/image" Target="../media/image124.gif"/><Relationship Id="rId7" Type="http://schemas.openxmlformats.org/officeDocument/2006/relationships/image" Target="../media/image127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5.gif"/><Relationship Id="rId4" Type="http://schemas.openxmlformats.org/officeDocument/2006/relationships/image" Target="../media/image137.gif"/><Relationship Id="rId5" Type="http://schemas.openxmlformats.org/officeDocument/2006/relationships/image" Target="../media/image131.gif"/><Relationship Id="rId6" Type="http://schemas.openxmlformats.org/officeDocument/2006/relationships/image" Target="../media/image135.gif"/><Relationship Id="rId7" Type="http://schemas.openxmlformats.org/officeDocument/2006/relationships/image" Target="../media/image14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8.png"/><Relationship Id="rId4" Type="http://schemas.openxmlformats.org/officeDocument/2006/relationships/image" Target="../media/image130.png"/><Relationship Id="rId5" Type="http://schemas.openxmlformats.org/officeDocument/2006/relationships/image" Target="../media/image13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png"/><Relationship Id="rId4" Type="http://schemas.openxmlformats.org/officeDocument/2006/relationships/image" Target="../media/image132.png"/><Relationship Id="rId5" Type="http://schemas.openxmlformats.org/officeDocument/2006/relationships/image" Target="../media/image13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2.png"/><Relationship Id="rId4" Type="http://schemas.openxmlformats.org/officeDocument/2006/relationships/image" Target="../media/image14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8.png"/><Relationship Id="rId4" Type="http://schemas.openxmlformats.org/officeDocument/2006/relationships/image" Target="../media/image81.png"/><Relationship Id="rId5" Type="http://schemas.openxmlformats.org/officeDocument/2006/relationships/image" Target="../media/image138.png"/></Relationships>
</file>

<file path=ppt/slides/_rels/slide8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ctrTitle"/>
          </p:nvPr>
        </p:nvSpPr>
        <p:spPr>
          <a:xfrm>
            <a:off x="381600" y="1246275"/>
            <a:ext cx="8289600" cy="107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/>
              <a:t>Learning Object Dynamics and Interactions for Object-Centric Video Prediction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2" name="Google Shape;132;p28"/>
          <p:cNvSpPr txBox="1"/>
          <p:nvPr>
            <p:ph idx="1" type="subTitle"/>
          </p:nvPr>
        </p:nvSpPr>
        <p:spPr>
          <a:xfrm>
            <a:off x="276300" y="4008250"/>
            <a:ext cx="8591400" cy="49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3333"/>
              </a:lnSpc>
              <a:spcBef>
                <a:spcPts val="480"/>
              </a:spcBef>
              <a:spcAft>
                <a:spcPts val="0"/>
              </a:spcAft>
              <a:buSzPts val="852"/>
              <a:buNone/>
            </a:pPr>
            <a:r>
              <a:rPr lang="en-GB" sz="1500"/>
              <a:t>Ismail Wahdan</a:t>
            </a:r>
            <a:endParaRPr sz="1500"/>
          </a:p>
          <a:p>
            <a:pPr indent="0" lvl="0" marL="0" rtl="0" algn="ctr">
              <a:lnSpc>
                <a:spcPct val="123333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-GB" sz="1544"/>
              <a:t>07.03.2023</a:t>
            </a:r>
            <a:endParaRPr sz="1544"/>
          </a:p>
          <a:p>
            <a:pPr indent="0" lvl="0" marL="0" rtl="0" algn="l">
              <a:lnSpc>
                <a:spcPct val="123333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162"/>
          </a:p>
        </p:txBody>
      </p:sp>
      <p:sp>
        <p:nvSpPr>
          <p:cNvPr id="133" name="Google Shape;133;p28"/>
          <p:cNvSpPr/>
          <p:nvPr/>
        </p:nvSpPr>
        <p:spPr>
          <a:xfrm>
            <a:off x="146350" y="4943075"/>
            <a:ext cx="6659100" cy="2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8"/>
          <p:cNvSpPr txBox="1"/>
          <p:nvPr/>
        </p:nvSpPr>
        <p:spPr>
          <a:xfrm>
            <a:off x="312600" y="3175725"/>
            <a:ext cx="851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Master Thesis Seminar Talk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</a:t>
            </a:r>
            <a:endParaRPr/>
          </a:p>
        </p:txBody>
      </p:sp>
      <p:sp>
        <p:nvSpPr>
          <p:cNvPr id="207" name="Google Shape;207;p37"/>
          <p:cNvSpPr txBox="1"/>
          <p:nvPr>
            <p:ph idx="2" type="body"/>
          </p:nvPr>
        </p:nvSpPr>
        <p:spPr>
          <a:xfrm>
            <a:off x="579125" y="1157225"/>
            <a:ext cx="49098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Object information is collected in certain parts of a frame where object exists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slot attention, a slot attends to parts </a:t>
            </a:r>
            <a:r>
              <a:rPr lang="en-GB" sz="1400"/>
              <a:t>belonging</a:t>
            </a:r>
            <a:r>
              <a:rPr lang="en-GB" sz="1400"/>
              <a:t> to one object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Slots act as </a:t>
            </a:r>
            <a:r>
              <a:rPr lang="en-GB" sz="1400"/>
              <a:t>queries asking for more of the information it already contains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Random initialization → slots compete for different objects</a:t>
            </a:r>
            <a:endParaRPr sz="1400"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850" y="1242925"/>
            <a:ext cx="3268525" cy="2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5734138" y="3900575"/>
            <a:ext cx="292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Iteration to populate slots with object information.</a:t>
            </a:r>
            <a:endParaRPr sz="900"/>
          </a:p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37"/>
          <p:cNvSpPr txBox="1"/>
          <p:nvPr/>
        </p:nvSpPr>
        <p:spPr>
          <a:xfrm>
            <a:off x="365400" y="4623525"/>
            <a:ext cx="358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Locatello et al, Object-centric </a:t>
            </a:r>
            <a:r>
              <a:rPr lang="en-GB" sz="800"/>
              <a:t>learning</a:t>
            </a:r>
            <a:r>
              <a:rPr lang="en-GB" sz="800"/>
              <a:t> with slot attention, 2020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 for Video (</a:t>
            </a:r>
            <a:r>
              <a:rPr lang="en-GB"/>
              <a:t>SAVi) [2]</a:t>
            </a:r>
            <a:endParaRPr/>
          </a:p>
        </p:txBody>
      </p:sp>
      <p:sp>
        <p:nvSpPr>
          <p:cNvPr id="217" name="Google Shape;217;p38"/>
          <p:cNvSpPr txBox="1"/>
          <p:nvPr>
            <p:ph idx="2" type="body"/>
          </p:nvPr>
        </p:nvSpPr>
        <p:spPr>
          <a:xfrm>
            <a:off x="579125" y="1157225"/>
            <a:ext cx="83232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Extends slot attention to videos.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GB" sz="1400"/>
              <a:t>Instead of random initialization, slots are predicted for next steps and then corrected.</a:t>
            </a:r>
            <a:endParaRPr sz="1400"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875" y="1854275"/>
            <a:ext cx="6022250" cy="29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3400"/>
              <a:t>Approach</a:t>
            </a:r>
            <a:endParaRPr sz="3400"/>
          </a:p>
        </p:txBody>
      </p:sp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Proposed Approach</a:t>
            </a:r>
            <a:endParaRPr/>
          </a:p>
        </p:txBody>
      </p:sp>
      <p:sp>
        <p:nvSpPr>
          <p:cNvPr id="231" name="Google Shape;231;p4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32" name="Google Shape;232;p40"/>
          <p:cNvCxnSpPr/>
          <p:nvPr/>
        </p:nvCxnSpPr>
        <p:spPr>
          <a:xfrm flipH="1" rot="10800000">
            <a:off x="6664749" y="4093293"/>
            <a:ext cx="202200" cy="21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40"/>
          <p:cNvCxnSpPr>
            <a:endCxn id="234" idx="1"/>
          </p:cNvCxnSpPr>
          <p:nvPr/>
        </p:nvCxnSpPr>
        <p:spPr>
          <a:xfrm>
            <a:off x="6626261" y="3833283"/>
            <a:ext cx="148500" cy="17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40"/>
          <p:cNvCxnSpPr/>
          <p:nvPr/>
        </p:nvCxnSpPr>
        <p:spPr>
          <a:xfrm flipH="1" rot="10800000">
            <a:off x="6679314" y="3071528"/>
            <a:ext cx="187500" cy="20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40"/>
          <p:cNvCxnSpPr>
            <a:endCxn id="237" idx="1"/>
          </p:cNvCxnSpPr>
          <p:nvPr/>
        </p:nvCxnSpPr>
        <p:spPr>
          <a:xfrm>
            <a:off x="6626261" y="2811961"/>
            <a:ext cx="148500" cy="17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40"/>
          <p:cNvCxnSpPr>
            <a:endCxn id="239" idx="1"/>
          </p:cNvCxnSpPr>
          <p:nvPr/>
        </p:nvCxnSpPr>
        <p:spPr>
          <a:xfrm>
            <a:off x="6604936" y="1857955"/>
            <a:ext cx="169800" cy="15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40"/>
          <p:cNvCxnSpPr>
            <a:stCxn id="239" idx="6"/>
          </p:cNvCxnSpPr>
          <p:nvPr/>
        </p:nvCxnSpPr>
        <p:spPr>
          <a:xfrm flipH="1" rot="10800000">
            <a:off x="6915828" y="2062778"/>
            <a:ext cx="121200" cy="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40"/>
          <p:cNvCxnSpPr/>
          <p:nvPr/>
        </p:nvCxnSpPr>
        <p:spPr>
          <a:xfrm flipH="1" rot="10800000">
            <a:off x="6678141" y="2105006"/>
            <a:ext cx="189000" cy="20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2" name="Google Shape;242;p40"/>
          <p:cNvPicPr preferRelativeResize="0"/>
          <p:nvPr/>
        </p:nvPicPr>
        <p:blipFill rotWithShape="1">
          <a:blip r:embed="rId3">
            <a:alphaModFix/>
          </a:blip>
          <a:srcRect b="5384" l="30763" r="60386" t="6206"/>
          <a:stretch/>
        </p:blipFill>
        <p:spPr>
          <a:xfrm>
            <a:off x="6368415" y="2116978"/>
            <a:ext cx="330532" cy="28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40"/>
          <p:cNvSpPr/>
          <p:nvPr/>
        </p:nvSpPr>
        <p:spPr>
          <a:xfrm>
            <a:off x="6750528" y="1996028"/>
            <a:ext cx="1653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243" name="Google Shape;243;p40"/>
          <p:cNvSpPr/>
          <p:nvPr/>
        </p:nvSpPr>
        <p:spPr>
          <a:xfrm>
            <a:off x="6730736" y="2022291"/>
            <a:ext cx="1653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244" name="Google Shape;244;p40"/>
          <p:cNvSpPr/>
          <p:nvPr/>
        </p:nvSpPr>
        <p:spPr>
          <a:xfrm rot="5400000">
            <a:off x="5109340" y="1982833"/>
            <a:ext cx="456300" cy="38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0"/>
          <p:cNvSpPr/>
          <p:nvPr/>
        </p:nvSpPr>
        <p:spPr>
          <a:xfrm rot="5400000">
            <a:off x="5311392" y="1837973"/>
            <a:ext cx="55800" cy="333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0"/>
          <p:cNvSpPr/>
          <p:nvPr/>
        </p:nvSpPr>
        <p:spPr>
          <a:xfrm rot="5400000">
            <a:off x="5311392" y="1924395"/>
            <a:ext cx="55800" cy="333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0"/>
          <p:cNvSpPr/>
          <p:nvPr/>
        </p:nvSpPr>
        <p:spPr>
          <a:xfrm rot="5400000">
            <a:off x="5319742" y="2145913"/>
            <a:ext cx="55800" cy="333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"/>
          <p:cNvSpPr/>
          <p:nvPr/>
        </p:nvSpPr>
        <p:spPr>
          <a:xfrm rot="5400000">
            <a:off x="5106815" y="2884043"/>
            <a:ext cx="456300" cy="38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0"/>
          <p:cNvSpPr/>
          <p:nvPr/>
        </p:nvSpPr>
        <p:spPr>
          <a:xfrm rot="5400000">
            <a:off x="5311417" y="2741722"/>
            <a:ext cx="55800" cy="333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0"/>
          <p:cNvSpPr/>
          <p:nvPr/>
        </p:nvSpPr>
        <p:spPr>
          <a:xfrm rot="5400000">
            <a:off x="5311417" y="2828145"/>
            <a:ext cx="55800" cy="333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/>
          <p:nvPr/>
        </p:nvSpPr>
        <p:spPr>
          <a:xfrm rot="5400000">
            <a:off x="5311417" y="3071837"/>
            <a:ext cx="55800" cy="333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0"/>
          <p:cNvSpPr/>
          <p:nvPr/>
        </p:nvSpPr>
        <p:spPr>
          <a:xfrm rot="5400000">
            <a:off x="5112515" y="3928312"/>
            <a:ext cx="456300" cy="37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0"/>
          <p:cNvSpPr/>
          <p:nvPr/>
        </p:nvSpPr>
        <p:spPr>
          <a:xfrm rot="5400000">
            <a:off x="5311417" y="3780302"/>
            <a:ext cx="55800" cy="333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/>
          <p:nvPr/>
        </p:nvSpPr>
        <p:spPr>
          <a:xfrm rot="5400000">
            <a:off x="5311417" y="3866725"/>
            <a:ext cx="55800" cy="333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/>
          <p:nvPr/>
        </p:nvSpPr>
        <p:spPr>
          <a:xfrm rot="5400000">
            <a:off x="5311417" y="4110417"/>
            <a:ext cx="55800" cy="333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/>
          <p:nvPr/>
        </p:nvSpPr>
        <p:spPr>
          <a:xfrm rot="5400000">
            <a:off x="2784396" y="2118808"/>
            <a:ext cx="456300" cy="39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0"/>
          <p:cNvSpPr/>
          <p:nvPr/>
        </p:nvSpPr>
        <p:spPr>
          <a:xfrm rot="5400000">
            <a:off x="2982549" y="1982798"/>
            <a:ext cx="55800" cy="333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0"/>
          <p:cNvSpPr/>
          <p:nvPr/>
        </p:nvSpPr>
        <p:spPr>
          <a:xfrm rot="5400000">
            <a:off x="2982549" y="2069220"/>
            <a:ext cx="55800" cy="333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0"/>
          <p:cNvSpPr/>
          <p:nvPr/>
        </p:nvSpPr>
        <p:spPr>
          <a:xfrm rot="5400000">
            <a:off x="2982549" y="2312913"/>
            <a:ext cx="55800" cy="333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/>
          <p:nvPr/>
        </p:nvSpPr>
        <p:spPr>
          <a:xfrm rot="5400000">
            <a:off x="2789169" y="1221809"/>
            <a:ext cx="456300" cy="40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40"/>
          <p:cNvCxnSpPr/>
          <p:nvPr/>
        </p:nvCxnSpPr>
        <p:spPr>
          <a:xfrm flipH="1" rot="10800000">
            <a:off x="6615499" y="2144312"/>
            <a:ext cx="202500" cy="16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40"/>
          <p:cNvSpPr/>
          <p:nvPr/>
        </p:nvSpPr>
        <p:spPr>
          <a:xfrm rot="5400000">
            <a:off x="2982549" y="1087590"/>
            <a:ext cx="55800" cy="333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"/>
          <p:cNvSpPr/>
          <p:nvPr/>
        </p:nvSpPr>
        <p:spPr>
          <a:xfrm rot="5400000">
            <a:off x="2982549" y="1174012"/>
            <a:ext cx="55800" cy="333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0"/>
          <p:cNvSpPr/>
          <p:nvPr/>
        </p:nvSpPr>
        <p:spPr>
          <a:xfrm rot="5400000">
            <a:off x="2982549" y="1417705"/>
            <a:ext cx="55800" cy="333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40"/>
          <p:cNvCxnSpPr>
            <a:stCxn id="244" idx="3"/>
            <a:endCxn id="266" idx="1"/>
          </p:cNvCxnSpPr>
          <p:nvPr/>
        </p:nvCxnSpPr>
        <p:spPr>
          <a:xfrm rot="5400000">
            <a:off x="4370740" y="2105833"/>
            <a:ext cx="671400" cy="1262100"/>
          </a:xfrm>
          <a:prstGeom prst="curvedConnector4">
            <a:avLst>
              <a:gd fmla="val 47927" name="adj1"/>
              <a:gd fmla="val 118861" name="adj2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40"/>
          <p:cNvCxnSpPr>
            <a:stCxn id="251" idx="3"/>
            <a:endCxn id="268" idx="0"/>
          </p:cNvCxnSpPr>
          <p:nvPr/>
        </p:nvCxnSpPr>
        <p:spPr>
          <a:xfrm rot="5400000">
            <a:off x="4697017" y="2926337"/>
            <a:ext cx="302100" cy="9825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9" name="Google Shape;269;p40"/>
          <p:cNvSpPr/>
          <p:nvPr/>
        </p:nvSpPr>
        <p:spPr>
          <a:xfrm rot="5400000">
            <a:off x="2211972" y="1113025"/>
            <a:ext cx="475200" cy="619200"/>
          </a:xfrm>
          <a:prstGeom prst="trapezoid">
            <a:avLst>
              <a:gd fmla="val 25000" name="adj"/>
            </a:avLst>
          </a:prstGeom>
          <a:solidFill>
            <a:srgbClr val="F0D4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 txBox="1"/>
          <p:nvPr/>
        </p:nvSpPr>
        <p:spPr>
          <a:xfrm>
            <a:off x="2072256" y="1310817"/>
            <a:ext cx="75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Bodoni Moda Medium"/>
                <a:ea typeface="Bodoni Moda Medium"/>
                <a:cs typeface="Bodoni Moda Medium"/>
                <a:sym typeface="Bodoni Moda Medium"/>
              </a:rPr>
              <a:t>Object</a:t>
            </a:r>
            <a:endParaRPr sz="900"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Bodoni Moda Medium"/>
                <a:ea typeface="Bodoni Moda Medium"/>
                <a:cs typeface="Bodoni Moda Medium"/>
                <a:sym typeface="Bodoni Moda Medium"/>
              </a:rPr>
              <a:t>Encoder</a:t>
            </a:r>
            <a:endParaRPr sz="9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71" name="Google Shape;271;p40"/>
          <p:cNvSpPr/>
          <p:nvPr/>
        </p:nvSpPr>
        <p:spPr>
          <a:xfrm>
            <a:off x="3002437" y="1399336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/>
          <p:nvPr/>
        </p:nvSpPr>
        <p:spPr>
          <a:xfrm>
            <a:off x="3002437" y="1454715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2988900" y="1510093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/>
          <p:nvPr/>
        </p:nvSpPr>
        <p:spPr>
          <a:xfrm>
            <a:off x="2993955" y="2294544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0"/>
          <p:cNvSpPr/>
          <p:nvPr/>
        </p:nvSpPr>
        <p:spPr>
          <a:xfrm>
            <a:off x="2993955" y="2349923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/>
          <p:nvPr/>
        </p:nvSpPr>
        <p:spPr>
          <a:xfrm>
            <a:off x="2993955" y="2405301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/>
          <p:nvPr/>
        </p:nvSpPr>
        <p:spPr>
          <a:xfrm>
            <a:off x="5325613" y="2148492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/>
          <p:nvPr/>
        </p:nvSpPr>
        <p:spPr>
          <a:xfrm>
            <a:off x="5325613" y="2203871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"/>
          <p:cNvSpPr/>
          <p:nvPr/>
        </p:nvSpPr>
        <p:spPr>
          <a:xfrm>
            <a:off x="5325638" y="2395175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5322382" y="4090804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>
            <a:off x="5322382" y="4146182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/>
          <p:nvPr/>
        </p:nvSpPr>
        <p:spPr>
          <a:xfrm>
            <a:off x="5322382" y="4201561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/>
          <p:nvPr/>
        </p:nvSpPr>
        <p:spPr>
          <a:xfrm>
            <a:off x="5319878" y="3054713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5319878" y="3110092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/>
          <p:nvPr/>
        </p:nvSpPr>
        <p:spPr>
          <a:xfrm>
            <a:off x="5319878" y="3165471"/>
            <a:ext cx="30300" cy="26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/>
          <p:nvPr/>
        </p:nvSpPr>
        <p:spPr>
          <a:xfrm rot="5400000">
            <a:off x="2220132" y="2006911"/>
            <a:ext cx="475200" cy="618300"/>
          </a:xfrm>
          <a:prstGeom prst="trapezoid">
            <a:avLst>
              <a:gd fmla="val 25000" name="adj"/>
            </a:avLst>
          </a:prstGeom>
          <a:solidFill>
            <a:srgbClr val="F0D4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2069533" y="2204263"/>
            <a:ext cx="75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odoni Moda Medium"/>
                <a:ea typeface="Bodoni Moda Medium"/>
                <a:cs typeface="Bodoni Moda Medium"/>
                <a:sym typeface="Bodoni Moda Medium"/>
              </a:rPr>
              <a:t>Object</a:t>
            </a:r>
            <a:endParaRPr sz="900">
              <a:solidFill>
                <a:schemeClr val="dk1"/>
              </a:solidFill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Bodoni Moda Medium"/>
                <a:ea typeface="Bodoni Moda Medium"/>
                <a:cs typeface="Bodoni Moda Medium"/>
                <a:sym typeface="Bodoni Moda Medium"/>
              </a:rPr>
              <a:t>Encoder</a:t>
            </a:r>
            <a:endParaRPr sz="900">
              <a:solidFill>
                <a:schemeClr val="dk1"/>
              </a:solidFill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288" name="Google Shape;288;p40"/>
          <p:cNvGrpSpPr/>
          <p:nvPr/>
        </p:nvGrpSpPr>
        <p:grpSpPr>
          <a:xfrm>
            <a:off x="2998819" y="1853084"/>
            <a:ext cx="45095" cy="186697"/>
            <a:chOff x="3569715" y="990311"/>
            <a:chExt cx="54025" cy="256911"/>
          </a:xfrm>
        </p:grpSpPr>
        <p:sp>
          <p:nvSpPr>
            <p:cNvPr id="289" name="Google Shape;289;p40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40"/>
          <p:cNvGrpSpPr/>
          <p:nvPr/>
        </p:nvGrpSpPr>
        <p:grpSpPr>
          <a:xfrm>
            <a:off x="5561458" y="1854950"/>
            <a:ext cx="640039" cy="627847"/>
            <a:chOff x="5271766" y="1259549"/>
            <a:chExt cx="766790" cy="863970"/>
          </a:xfrm>
        </p:grpSpPr>
        <p:grpSp>
          <p:nvGrpSpPr>
            <p:cNvPr id="293" name="Google Shape;293;p40"/>
            <p:cNvGrpSpPr/>
            <p:nvPr/>
          </p:nvGrpSpPr>
          <p:grpSpPr>
            <a:xfrm>
              <a:off x="5335112" y="1259549"/>
              <a:ext cx="703443" cy="649684"/>
              <a:chOff x="5609400" y="1370138"/>
              <a:chExt cx="740700" cy="654000"/>
            </a:xfrm>
          </p:grpSpPr>
          <p:sp>
            <p:nvSpPr>
              <p:cNvPr id="294" name="Google Shape;294;p40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0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296" name="Google Shape;296;p40"/>
            <p:cNvGrpSpPr/>
            <p:nvPr/>
          </p:nvGrpSpPr>
          <p:grpSpPr>
            <a:xfrm>
              <a:off x="5306977" y="1361949"/>
              <a:ext cx="703443" cy="649684"/>
              <a:chOff x="5609400" y="1370138"/>
              <a:chExt cx="740700" cy="654000"/>
            </a:xfrm>
          </p:grpSpPr>
          <p:sp>
            <p:nvSpPr>
              <p:cNvPr id="297" name="Google Shape;297;p40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0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</a:t>
                </a:r>
                <a:r>
                  <a:rPr lang="en-GB" sz="10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Rendering</a:t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299" name="Google Shape;299;p40"/>
            <p:cNvGrpSpPr/>
            <p:nvPr/>
          </p:nvGrpSpPr>
          <p:grpSpPr>
            <a:xfrm>
              <a:off x="5271766" y="1473836"/>
              <a:ext cx="703443" cy="649684"/>
              <a:chOff x="5609400" y="1370138"/>
              <a:chExt cx="740700" cy="654000"/>
            </a:xfrm>
          </p:grpSpPr>
          <p:sp>
            <p:nvSpPr>
              <p:cNvPr id="300" name="Google Shape;300;p40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0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</a:t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Decoder</a:t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</p:grpSp>
      <p:sp>
        <p:nvSpPr>
          <p:cNvPr id="302" name="Google Shape;302;p40"/>
          <p:cNvSpPr/>
          <p:nvPr/>
        </p:nvSpPr>
        <p:spPr>
          <a:xfrm>
            <a:off x="6706583" y="2049508"/>
            <a:ext cx="1653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grpSp>
        <p:nvGrpSpPr>
          <p:cNvPr id="303" name="Google Shape;303;p40"/>
          <p:cNvGrpSpPr/>
          <p:nvPr/>
        </p:nvGrpSpPr>
        <p:grpSpPr>
          <a:xfrm>
            <a:off x="2361640" y="1730190"/>
            <a:ext cx="45095" cy="186697"/>
            <a:chOff x="3569715" y="990311"/>
            <a:chExt cx="54025" cy="256911"/>
          </a:xfrm>
        </p:grpSpPr>
        <p:sp>
          <p:nvSpPr>
            <p:cNvPr id="304" name="Google Shape;304;p40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40"/>
          <p:cNvGrpSpPr/>
          <p:nvPr/>
        </p:nvGrpSpPr>
        <p:grpSpPr>
          <a:xfrm>
            <a:off x="3750725" y="3543804"/>
            <a:ext cx="45095" cy="186723"/>
            <a:chOff x="3569715" y="990311"/>
            <a:chExt cx="54025" cy="256911"/>
          </a:xfrm>
        </p:grpSpPr>
        <p:sp>
          <p:nvSpPr>
            <p:cNvPr id="308" name="Google Shape;308;p40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40"/>
          <p:cNvGrpSpPr/>
          <p:nvPr/>
        </p:nvGrpSpPr>
        <p:grpSpPr>
          <a:xfrm>
            <a:off x="5273205" y="3563458"/>
            <a:ext cx="45095" cy="186697"/>
            <a:chOff x="3569715" y="990311"/>
            <a:chExt cx="54025" cy="256911"/>
          </a:xfrm>
        </p:grpSpPr>
        <p:sp>
          <p:nvSpPr>
            <p:cNvPr id="312" name="Google Shape;312;p40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5" name="Google Shape;315;p40"/>
          <p:cNvCxnSpPr>
            <a:stCxn id="268" idx="2"/>
            <a:endCxn id="316" idx="1"/>
          </p:cNvCxnSpPr>
          <p:nvPr/>
        </p:nvCxnSpPr>
        <p:spPr>
          <a:xfrm rot="5400000">
            <a:off x="3999049" y="3753241"/>
            <a:ext cx="439800" cy="276000"/>
          </a:xfrm>
          <a:prstGeom prst="curvedConnector4">
            <a:avLst>
              <a:gd fmla="val 46832" name="adj1"/>
              <a:gd fmla="val 172036" name="adj2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7" name="Google Shape;317;p40"/>
          <p:cNvSpPr/>
          <p:nvPr/>
        </p:nvSpPr>
        <p:spPr>
          <a:xfrm>
            <a:off x="4080914" y="1101661"/>
            <a:ext cx="570300" cy="34155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Bodoni Moda Medium"/>
                <a:ea typeface="Bodoni Moda Medium"/>
                <a:cs typeface="Bodoni Moda Medium"/>
                <a:sym typeface="Bodoni Moda Medium"/>
              </a:rPr>
              <a:t>Object-</a:t>
            </a:r>
            <a:endParaRPr sz="900"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Bodoni Moda Medium"/>
                <a:ea typeface="Bodoni Moda Medium"/>
                <a:cs typeface="Bodoni Moda Medium"/>
                <a:sym typeface="Bodoni Moda Medium"/>
              </a:rPr>
              <a:t>Centric</a:t>
            </a:r>
            <a:endParaRPr sz="900"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Bodoni Moda Medium"/>
                <a:ea typeface="Bodoni Moda Medium"/>
                <a:cs typeface="Bodoni Moda Medium"/>
                <a:sym typeface="Bodoni Moda Medium"/>
              </a:rPr>
              <a:t> Predictor</a:t>
            </a:r>
            <a:endParaRPr sz="9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68" name="Google Shape;268;p40"/>
          <p:cNvSpPr/>
          <p:nvPr/>
        </p:nvSpPr>
        <p:spPr>
          <a:xfrm>
            <a:off x="4292149" y="3568741"/>
            <a:ext cx="1296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0"/>
          <p:cNvSpPr/>
          <p:nvPr/>
        </p:nvSpPr>
        <p:spPr>
          <a:xfrm>
            <a:off x="6326206" y="1331274"/>
            <a:ext cx="17700" cy="15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0"/>
          <p:cNvSpPr/>
          <p:nvPr/>
        </p:nvSpPr>
        <p:spPr>
          <a:xfrm>
            <a:off x="6326206" y="1331274"/>
            <a:ext cx="17700" cy="15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0"/>
          <p:cNvSpPr/>
          <p:nvPr/>
        </p:nvSpPr>
        <p:spPr>
          <a:xfrm>
            <a:off x="6326206" y="1331274"/>
            <a:ext cx="17700" cy="15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0"/>
          <p:cNvSpPr/>
          <p:nvPr/>
        </p:nvSpPr>
        <p:spPr>
          <a:xfrm>
            <a:off x="6671235" y="1331274"/>
            <a:ext cx="17700" cy="15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6671235" y="1331274"/>
            <a:ext cx="17700" cy="15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/>
          <p:nvPr/>
        </p:nvSpPr>
        <p:spPr>
          <a:xfrm>
            <a:off x="6671235" y="1331274"/>
            <a:ext cx="17700" cy="15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40"/>
          <p:cNvGrpSpPr/>
          <p:nvPr/>
        </p:nvGrpSpPr>
        <p:grpSpPr>
          <a:xfrm>
            <a:off x="5759343" y="1238976"/>
            <a:ext cx="1288975" cy="306115"/>
            <a:chOff x="5475250" y="530218"/>
            <a:chExt cx="1411029" cy="422986"/>
          </a:xfrm>
        </p:grpSpPr>
        <p:pic>
          <p:nvPicPr>
            <p:cNvPr id="325" name="Google Shape;325;p40"/>
            <p:cNvPicPr preferRelativeResize="0"/>
            <p:nvPr/>
          </p:nvPicPr>
          <p:blipFill rotWithShape="1">
            <a:blip r:embed="rId4">
              <a:alphaModFix/>
            </a:blip>
            <a:srcRect b="0" l="87817" r="9311" t="0"/>
            <a:stretch/>
          </p:blipFill>
          <p:spPr>
            <a:xfrm>
              <a:off x="6337043" y="530218"/>
              <a:ext cx="98142" cy="4229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6" name="Google Shape;326;p40"/>
            <p:cNvGrpSpPr/>
            <p:nvPr/>
          </p:nvGrpSpPr>
          <p:grpSpPr>
            <a:xfrm rot="5400000">
              <a:off x="5983985" y="592692"/>
              <a:ext cx="374640" cy="297780"/>
              <a:chOff x="1411707" y="1536337"/>
              <a:chExt cx="984600" cy="800700"/>
            </a:xfrm>
          </p:grpSpPr>
          <p:sp>
            <p:nvSpPr>
              <p:cNvPr id="327" name="Google Shape;327;p40"/>
              <p:cNvSpPr/>
              <p:nvPr/>
            </p:nvSpPr>
            <p:spPr>
              <a:xfrm>
                <a:off x="1411707" y="1536337"/>
                <a:ext cx="984600" cy="800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8" name="Google Shape;328;p40"/>
              <p:cNvGrpSpPr/>
              <p:nvPr/>
            </p:nvGrpSpPr>
            <p:grpSpPr>
              <a:xfrm>
                <a:off x="1480728" y="1615074"/>
                <a:ext cx="832596" cy="643223"/>
                <a:chOff x="697653" y="2175834"/>
                <a:chExt cx="832596" cy="790200"/>
              </a:xfrm>
            </p:grpSpPr>
            <p:sp>
              <p:nvSpPr>
                <p:cNvPr id="329" name="Google Shape;329;p40"/>
                <p:cNvSpPr/>
                <p:nvPr/>
              </p:nvSpPr>
              <p:spPr>
                <a:xfrm>
                  <a:off x="697653" y="2175834"/>
                  <a:ext cx="120300" cy="790200"/>
                </a:xfrm>
                <a:prstGeom prst="rect">
                  <a:avLst/>
                </a:prstGeom>
                <a:solidFill>
                  <a:srgbClr val="93C47D"/>
                </a:solidFill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40"/>
                <p:cNvSpPr/>
                <p:nvPr/>
              </p:nvSpPr>
              <p:spPr>
                <a:xfrm>
                  <a:off x="884129" y="2175834"/>
                  <a:ext cx="120300" cy="790200"/>
                </a:xfrm>
                <a:prstGeom prst="rect">
                  <a:avLst/>
                </a:prstGeom>
                <a:solidFill>
                  <a:srgbClr val="F1C232"/>
                </a:solidFill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40"/>
                <p:cNvSpPr/>
                <p:nvPr/>
              </p:nvSpPr>
              <p:spPr>
                <a:xfrm>
                  <a:off x="1409950" y="2175834"/>
                  <a:ext cx="120300" cy="790200"/>
                </a:xfrm>
                <a:prstGeom prst="rect">
                  <a:avLst/>
                </a:prstGeom>
                <a:solidFill>
                  <a:srgbClr val="E06666"/>
                </a:solidFill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2" name="Google Shape;332;p40"/>
            <p:cNvGrpSpPr/>
            <p:nvPr/>
          </p:nvGrpSpPr>
          <p:grpSpPr>
            <a:xfrm rot="5400000">
              <a:off x="6397390" y="592451"/>
              <a:ext cx="374640" cy="298261"/>
              <a:chOff x="1411707" y="1536337"/>
              <a:chExt cx="984600" cy="800700"/>
            </a:xfrm>
          </p:grpSpPr>
          <p:sp>
            <p:nvSpPr>
              <p:cNvPr id="333" name="Google Shape;333;p40"/>
              <p:cNvSpPr/>
              <p:nvPr/>
            </p:nvSpPr>
            <p:spPr>
              <a:xfrm>
                <a:off x="1411707" y="1536337"/>
                <a:ext cx="984600" cy="800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4" name="Google Shape;334;p40"/>
              <p:cNvGrpSpPr/>
              <p:nvPr/>
            </p:nvGrpSpPr>
            <p:grpSpPr>
              <a:xfrm>
                <a:off x="1480728" y="1615074"/>
                <a:ext cx="832596" cy="643223"/>
                <a:chOff x="697653" y="2175834"/>
                <a:chExt cx="832596" cy="790200"/>
              </a:xfrm>
            </p:grpSpPr>
            <p:sp>
              <p:nvSpPr>
                <p:cNvPr id="335" name="Google Shape;335;p40"/>
                <p:cNvSpPr/>
                <p:nvPr/>
              </p:nvSpPr>
              <p:spPr>
                <a:xfrm>
                  <a:off x="697653" y="2175834"/>
                  <a:ext cx="120300" cy="790200"/>
                </a:xfrm>
                <a:prstGeom prst="rect">
                  <a:avLst/>
                </a:prstGeom>
                <a:solidFill>
                  <a:srgbClr val="93C47D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40"/>
                <p:cNvSpPr/>
                <p:nvPr/>
              </p:nvSpPr>
              <p:spPr>
                <a:xfrm>
                  <a:off x="884129" y="2175834"/>
                  <a:ext cx="120300" cy="790200"/>
                </a:xfrm>
                <a:prstGeom prst="rect">
                  <a:avLst/>
                </a:prstGeom>
                <a:solidFill>
                  <a:srgbClr val="F1C232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40"/>
                <p:cNvSpPr/>
                <p:nvPr/>
              </p:nvSpPr>
              <p:spPr>
                <a:xfrm>
                  <a:off x="1409950" y="2175834"/>
                  <a:ext cx="120300" cy="790200"/>
                </a:xfrm>
                <a:prstGeom prst="rect">
                  <a:avLst/>
                </a:prstGeom>
                <a:solidFill>
                  <a:srgbClr val="E06666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338" name="Google Shape;338;p40"/>
            <p:cNvPicPr preferRelativeResize="0"/>
            <p:nvPr/>
          </p:nvPicPr>
          <p:blipFill rotWithShape="1">
            <a:blip r:embed="rId4">
              <a:alphaModFix/>
            </a:blip>
            <a:srcRect b="0" l="65911" r="17436" t="11418"/>
            <a:stretch/>
          </p:blipFill>
          <p:spPr>
            <a:xfrm>
              <a:off x="5475250" y="554378"/>
              <a:ext cx="499986" cy="374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0"/>
            <p:cNvPicPr preferRelativeResize="0"/>
            <p:nvPr/>
          </p:nvPicPr>
          <p:blipFill rotWithShape="1">
            <a:blip r:embed="rId4">
              <a:alphaModFix/>
            </a:blip>
            <a:srcRect b="-3123" l="96907" r="-639" t="12600"/>
            <a:stretch/>
          </p:blipFill>
          <p:spPr>
            <a:xfrm>
              <a:off x="6761081" y="554365"/>
              <a:ext cx="125198" cy="3746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40"/>
          <p:cNvPicPr preferRelativeResize="0"/>
          <p:nvPr/>
        </p:nvPicPr>
        <p:blipFill rotWithShape="1">
          <a:blip r:embed="rId4">
            <a:alphaModFix/>
          </a:blip>
          <a:srcRect b="0" l="56652" r="35790" t="11418"/>
          <a:stretch/>
        </p:blipFill>
        <p:spPr>
          <a:xfrm>
            <a:off x="7061513" y="927995"/>
            <a:ext cx="187474" cy="2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 rotWithShape="1">
          <a:blip r:embed="rId4">
            <a:alphaModFix/>
          </a:blip>
          <a:srcRect b="0" l="9554" r="83678" t="11418"/>
          <a:stretch/>
        </p:blipFill>
        <p:spPr>
          <a:xfrm>
            <a:off x="5571363" y="910394"/>
            <a:ext cx="193091" cy="27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 rotWithShape="1">
          <a:blip r:embed="rId4">
            <a:alphaModFix/>
          </a:blip>
          <a:srcRect b="0" l="0" r="93503" t="11418"/>
          <a:stretch/>
        </p:blipFill>
        <p:spPr>
          <a:xfrm>
            <a:off x="5355947" y="909852"/>
            <a:ext cx="185379" cy="27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 rotWithShape="1">
          <a:blip r:embed="rId5">
            <a:alphaModFix/>
          </a:blip>
          <a:srcRect b="86262" l="599" r="90409" t="2173"/>
          <a:stretch/>
        </p:blipFill>
        <p:spPr>
          <a:xfrm>
            <a:off x="1684529" y="1239532"/>
            <a:ext cx="413978" cy="366281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Google Shape;344;p40"/>
          <p:cNvPicPr preferRelativeResize="0"/>
          <p:nvPr/>
        </p:nvPicPr>
        <p:blipFill rotWithShape="1">
          <a:blip r:embed="rId5">
            <a:alphaModFix/>
          </a:blip>
          <a:srcRect b="86366" l="40558" r="50437" t="2263"/>
          <a:stretch/>
        </p:blipFill>
        <p:spPr>
          <a:xfrm>
            <a:off x="1683413" y="2132968"/>
            <a:ext cx="418442" cy="366281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40"/>
          <p:cNvPicPr preferRelativeResize="0"/>
          <p:nvPr/>
        </p:nvPicPr>
        <p:blipFill rotWithShape="1">
          <a:blip r:embed="rId5">
            <a:alphaModFix/>
          </a:blip>
          <a:srcRect b="29859" l="658" r="90315" t="58855"/>
          <a:stretch/>
        </p:blipFill>
        <p:spPr>
          <a:xfrm>
            <a:off x="7271156" y="1933636"/>
            <a:ext cx="420675" cy="36628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5">
            <a:alphaModFix/>
          </a:blip>
          <a:srcRect b="15719" l="90285" r="655" t="73035"/>
          <a:stretch/>
        </p:blipFill>
        <p:spPr>
          <a:xfrm>
            <a:off x="7271181" y="3922896"/>
            <a:ext cx="420675" cy="36628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p40"/>
          <p:cNvPicPr preferRelativeResize="0"/>
          <p:nvPr/>
        </p:nvPicPr>
        <p:blipFill rotWithShape="1">
          <a:blip r:embed="rId5">
            <a:alphaModFix/>
          </a:blip>
          <a:srcRect b="29887" l="10700" r="80322" t="58866"/>
          <a:stretch/>
        </p:blipFill>
        <p:spPr>
          <a:xfrm>
            <a:off x="7271185" y="2893656"/>
            <a:ext cx="420669" cy="36628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48" name="Google Shape;348;p40"/>
          <p:cNvGrpSpPr/>
          <p:nvPr/>
        </p:nvGrpSpPr>
        <p:grpSpPr>
          <a:xfrm>
            <a:off x="5760733" y="892231"/>
            <a:ext cx="1288137" cy="307394"/>
            <a:chOff x="6254362" y="1224425"/>
            <a:chExt cx="1543234" cy="423000"/>
          </a:xfrm>
        </p:grpSpPr>
        <p:grpSp>
          <p:nvGrpSpPr>
            <p:cNvPr id="349" name="Google Shape;349;p40"/>
            <p:cNvGrpSpPr/>
            <p:nvPr/>
          </p:nvGrpSpPr>
          <p:grpSpPr>
            <a:xfrm>
              <a:off x="7272000" y="1260000"/>
              <a:ext cx="396002" cy="367399"/>
              <a:chOff x="7519038" y="1720775"/>
              <a:chExt cx="396002" cy="367399"/>
            </a:xfrm>
          </p:grpSpPr>
          <p:pic>
            <p:nvPicPr>
              <p:cNvPr id="350" name="Google Shape;350;p40"/>
              <p:cNvPicPr preferRelativeResize="0"/>
              <p:nvPr/>
            </p:nvPicPr>
            <p:blipFill rotWithShape="1">
              <a:blip r:embed="rId5">
                <a:alphaModFix/>
              </a:blip>
              <a:srcRect b="15719" l="90285" r="655" t="73035"/>
              <a:stretch/>
            </p:blipFill>
            <p:spPr>
              <a:xfrm>
                <a:off x="7621709" y="1720775"/>
                <a:ext cx="293330" cy="293849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51" name="Google Shape;351;p40"/>
              <p:cNvPicPr preferRelativeResize="0"/>
              <p:nvPr/>
            </p:nvPicPr>
            <p:blipFill rotWithShape="1">
              <a:blip r:embed="rId5">
                <a:alphaModFix/>
              </a:blip>
              <a:srcRect b="29887" l="10700" r="80322" t="58866"/>
              <a:stretch/>
            </p:blipFill>
            <p:spPr>
              <a:xfrm>
                <a:off x="7572443" y="1753002"/>
                <a:ext cx="293325" cy="293849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52" name="Google Shape;352;p40"/>
              <p:cNvPicPr preferRelativeResize="0"/>
              <p:nvPr/>
            </p:nvPicPr>
            <p:blipFill rotWithShape="1">
              <a:blip r:embed="rId5">
                <a:alphaModFix/>
              </a:blip>
              <a:srcRect b="29859" l="658" r="90315" t="58855"/>
              <a:stretch/>
            </p:blipFill>
            <p:spPr>
              <a:xfrm>
                <a:off x="7519038" y="1794325"/>
                <a:ext cx="293330" cy="293849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pic>
          <p:nvPicPr>
            <p:cNvPr id="353" name="Google Shape;353;p40"/>
            <p:cNvPicPr preferRelativeResize="0"/>
            <p:nvPr/>
          </p:nvPicPr>
          <p:blipFill rotWithShape="1">
            <a:blip r:embed="rId4">
              <a:alphaModFix/>
            </a:blip>
            <a:srcRect b="0" l="88195" r="10010" t="0"/>
            <a:stretch/>
          </p:blipFill>
          <p:spPr>
            <a:xfrm>
              <a:off x="7196400" y="1224425"/>
              <a:ext cx="61325" cy="42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40"/>
            <p:cNvPicPr preferRelativeResize="0"/>
            <p:nvPr/>
          </p:nvPicPr>
          <p:blipFill rotWithShape="1">
            <a:blip r:embed="rId4">
              <a:alphaModFix/>
            </a:blip>
            <a:srcRect b="0" l="18773" r="66365" t="11418"/>
            <a:stretch/>
          </p:blipFill>
          <p:spPr>
            <a:xfrm>
              <a:off x="6254362" y="1248585"/>
              <a:ext cx="508024" cy="37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40"/>
            <p:cNvPicPr preferRelativeResize="0"/>
            <p:nvPr/>
          </p:nvPicPr>
          <p:blipFill rotWithShape="1">
            <a:blip r:embed="rId4">
              <a:alphaModFix/>
            </a:blip>
            <a:srcRect b="-3123" l="96907" r="-639" t="12600"/>
            <a:stretch/>
          </p:blipFill>
          <p:spPr>
            <a:xfrm>
              <a:off x="7672397" y="1248576"/>
              <a:ext cx="125198" cy="3746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6" name="Google Shape;356;p40"/>
            <p:cNvGrpSpPr/>
            <p:nvPr/>
          </p:nvGrpSpPr>
          <p:grpSpPr>
            <a:xfrm>
              <a:off x="6775200" y="1260000"/>
              <a:ext cx="396000" cy="364321"/>
              <a:chOff x="6775200" y="1260000"/>
              <a:chExt cx="396000" cy="364321"/>
            </a:xfrm>
          </p:grpSpPr>
          <p:pic>
            <p:nvPicPr>
              <p:cNvPr id="357" name="Google Shape;357;p40"/>
              <p:cNvPicPr preferRelativeResize="0"/>
              <p:nvPr/>
            </p:nvPicPr>
            <p:blipFill rotWithShape="1">
              <a:blip r:embed="rId5">
                <a:alphaModFix/>
              </a:blip>
              <a:srcRect b="15719" l="90285" r="655" t="73035"/>
              <a:stretch/>
            </p:blipFill>
            <p:spPr>
              <a:xfrm>
                <a:off x="6877870" y="1260000"/>
                <a:ext cx="293330" cy="291388"/>
              </a:xfrm>
              <a:prstGeom prst="rect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58" name="Google Shape;358;p40"/>
              <p:cNvPicPr preferRelativeResize="0"/>
              <p:nvPr/>
            </p:nvPicPr>
            <p:blipFill rotWithShape="1">
              <a:blip r:embed="rId5">
                <a:alphaModFix/>
              </a:blip>
              <a:srcRect b="29887" l="10700" r="80322" t="58866"/>
              <a:stretch/>
            </p:blipFill>
            <p:spPr>
              <a:xfrm>
                <a:off x="6828605" y="1291957"/>
                <a:ext cx="293325" cy="291388"/>
              </a:xfrm>
              <a:prstGeom prst="rect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359" name="Google Shape;359;p40"/>
              <p:cNvPicPr preferRelativeResize="0"/>
              <p:nvPr/>
            </p:nvPicPr>
            <p:blipFill rotWithShape="1">
              <a:blip r:embed="rId5">
                <a:alphaModFix/>
              </a:blip>
              <a:srcRect b="29859" l="658" r="90315" t="58855"/>
              <a:stretch/>
            </p:blipFill>
            <p:spPr>
              <a:xfrm>
                <a:off x="6775200" y="1332933"/>
                <a:ext cx="293330" cy="291388"/>
              </a:xfrm>
              <a:prstGeom prst="rect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pic>
        <p:nvPicPr>
          <p:cNvPr id="360" name="Google Shape;360;p40"/>
          <p:cNvPicPr preferRelativeResize="0"/>
          <p:nvPr/>
        </p:nvPicPr>
        <p:blipFill rotWithShape="1">
          <a:blip r:embed="rId6">
            <a:alphaModFix/>
          </a:blip>
          <a:srcRect b="4729" l="30684" r="60315" t="5350"/>
          <a:stretch/>
        </p:blipFill>
        <p:spPr>
          <a:xfrm>
            <a:off x="6368561" y="1711449"/>
            <a:ext cx="330532" cy="287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40"/>
          <p:cNvCxnSpPr>
            <a:endCxn id="243" idx="1"/>
          </p:cNvCxnSpPr>
          <p:nvPr/>
        </p:nvCxnSpPr>
        <p:spPr>
          <a:xfrm>
            <a:off x="6591444" y="1903418"/>
            <a:ext cx="163500" cy="13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2" name="Google Shape;362;p40"/>
          <p:cNvPicPr preferRelativeResize="0"/>
          <p:nvPr/>
        </p:nvPicPr>
        <p:blipFill rotWithShape="1">
          <a:blip r:embed="rId7">
            <a:alphaModFix/>
          </a:blip>
          <a:srcRect b="5204" l="800" r="90179" t="5517"/>
          <a:stretch/>
        </p:blipFill>
        <p:spPr>
          <a:xfrm>
            <a:off x="6314975" y="1758198"/>
            <a:ext cx="330532" cy="284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40"/>
          <p:cNvCxnSpPr>
            <a:endCxn id="302" idx="1"/>
          </p:cNvCxnSpPr>
          <p:nvPr/>
        </p:nvCxnSpPr>
        <p:spPr>
          <a:xfrm>
            <a:off x="6538190" y="1929135"/>
            <a:ext cx="192600" cy="14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4" name="Google Shape;364;p40"/>
          <p:cNvPicPr preferRelativeResize="0"/>
          <p:nvPr/>
        </p:nvPicPr>
        <p:blipFill rotWithShape="1">
          <a:blip r:embed="rId7">
            <a:alphaModFix/>
          </a:blip>
          <a:srcRect b="5204" l="20756" r="70298" t="5517"/>
          <a:stretch/>
        </p:blipFill>
        <p:spPr>
          <a:xfrm>
            <a:off x="6246970" y="1794681"/>
            <a:ext cx="330532" cy="28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 rotWithShape="1">
          <a:blip r:embed="rId3">
            <a:alphaModFix/>
          </a:blip>
          <a:srcRect b="5375" l="800" r="90191" t="6206"/>
          <a:stretch/>
        </p:blipFill>
        <p:spPr>
          <a:xfrm>
            <a:off x="6318313" y="2161111"/>
            <a:ext cx="330532" cy="2827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6" name="Google Shape;366;p40"/>
          <p:cNvCxnSpPr>
            <a:endCxn id="302" idx="3"/>
          </p:cNvCxnSpPr>
          <p:nvPr/>
        </p:nvCxnSpPr>
        <p:spPr>
          <a:xfrm flipH="1" rot="10800000">
            <a:off x="6530390" y="2164482"/>
            <a:ext cx="200400" cy="17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 b="5384" l="20794" r="70355" t="6206"/>
          <a:stretch/>
        </p:blipFill>
        <p:spPr>
          <a:xfrm>
            <a:off x="6246970" y="2200210"/>
            <a:ext cx="330532" cy="28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40"/>
          <p:cNvPicPr preferRelativeResize="0"/>
          <p:nvPr/>
        </p:nvPicPr>
        <p:blipFill rotWithShape="1">
          <a:blip r:embed="rId7">
            <a:alphaModFix/>
          </a:blip>
          <a:srcRect b="4691" l="30678" r="60300" t="4917"/>
          <a:stretch/>
        </p:blipFill>
        <p:spPr>
          <a:xfrm>
            <a:off x="6368440" y="2671514"/>
            <a:ext cx="330532" cy="287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0"/>
          <p:cNvCxnSpPr>
            <a:endCxn id="370" idx="1"/>
          </p:cNvCxnSpPr>
          <p:nvPr/>
        </p:nvCxnSpPr>
        <p:spPr>
          <a:xfrm>
            <a:off x="6594769" y="2864024"/>
            <a:ext cx="160200" cy="14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1" name="Google Shape;371;p40"/>
          <p:cNvPicPr preferRelativeResize="0"/>
          <p:nvPr/>
        </p:nvPicPr>
        <p:blipFill rotWithShape="1">
          <a:blip r:embed="rId6">
            <a:alphaModFix/>
          </a:blip>
          <a:srcRect b="4729" l="811" r="90188" t="5350"/>
          <a:stretch/>
        </p:blipFill>
        <p:spPr>
          <a:xfrm>
            <a:off x="6314854" y="2718263"/>
            <a:ext cx="330532" cy="287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40"/>
          <p:cNvCxnSpPr>
            <a:endCxn id="373" idx="1"/>
          </p:cNvCxnSpPr>
          <p:nvPr/>
        </p:nvCxnSpPr>
        <p:spPr>
          <a:xfrm>
            <a:off x="6528915" y="2887341"/>
            <a:ext cx="201900" cy="14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4" name="Google Shape;374;p40"/>
          <p:cNvPicPr preferRelativeResize="0"/>
          <p:nvPr/>
        </p:nvPicPr>
        <p:blipFill rotWithShape="1">
          <a:blip r:embed="rId6">
            <a:alphaModFix/>
          </a:blip>
          <a:srcRect b="4738" l="20696" r="70303" t="5349"/>
          <a:stretch/>
        </p:blipFill>
        <p:spPr>
          <a:xfrm>
            <a:off x="6246995" y="2754746"/>
            <a:ext cx="330532" cy="28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8">
            <a:alphaModFix/>
          </a:blip>
          <a:srcRect b="5874" l="30796" r="60439" t="5520"/>
          <a:stretch/>
        </p:blipFill>
        <p:spPr>
          <a:xfrm>
            <a:off x="6368440" y="3077044"/>
            <a:ext cx="330532" cy="28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6" name="Google Shape;376;p40"/>
          <p:cNvCxnSpPr/>
          <p:nvPr/>
        </p:nvCxnSpPr>
        <p:spPr>
          <a:xfrm flipH="1" rot="10800000">
            <a:off x="6648870" y="3111001"/>
            <a:ext cx="169200" cy="15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7" name="Google Shape;377;p40"/>
          <p:cNvPicPr preferRelativeResize="0"/>
          <p:nvPr/>
        </p:nvPicPr>
        <p:blipFill rotWithShape="1">
          <a:blip r:embed="rId8">
            <a:alphaModFix/>
          </a:blip>
          <a:srcRect b="5433" l="829" r="90247" t="4904"/>
          <a:stretch/>
        </p:blipFill>
        <p:spPr>
          <a:xfrm>
            <a:off x="6321907" y="3125446"/>
            <a:ext cx="330532" cy="28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8" name="Google Shape;378;p40"/>
          <p:cNvCxnSpPr>
            <a:endCxn id="373" idx="3"/>
          </p:cNvCxnSpPr>
          <p:nvPr/>
        </p:nvCxnSpPr>
        <p:spPr>
          <a:xfrm flipH="1" rot="10800000">
            <a:off x="6548415" y="3131088"/>
            <a:ext cx="182400" cy="15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9" name="Google Shape;379;p40"/>
          <p:cNvPicPr preferRelativeResize="0"/>
          <p:nvPr/>
        </p:nvPicPr>
        <p:blipFill rotWithShape="1">
          <a:blip r:embed="rId8">
            <a:alphaModFix/>
          </a:blip>
          <a:srcRect b="5874" l="20867" r="70368" t="5520"/>
          <a:stretch/>
        </p:blipFill>
        <p:spPr>
          <a:xfrm>
            <a:off x="6246995" y="3160275"/>
            <a:ext cx="330532" cy="2877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40"/>
          <p:cNvPicPr preferRelativeResize="0"/>
          <p:nvPr/>
        </p:nvPicPr>
        <p:blipFill rotWithShape="1">
          <a:blip r:embed="rId9">
            <a:alphaModFix/>
          </a:blip>
          <a:srcRect b="5492" l="30729" r="60387" t="5492"/>
          <a:stretch/>
        </p:blipFill>
        <p:spPr>
          <a:xfrm>
            <a:off x="6368435" y="4097408"/>
            <a:ext cx="330532" cy="2909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81" name="Google Shape;381;p40"/>
          <p:cNvCxnSpPr/>
          <p:nvPr/>
        </p:nvCxnSpPr>
        <p:spPr>
          <a:xfrm flipH="1" rot="10800000">
            <a:off x="6620010" y="4132310"/>
            <a:ext cx="198000" cy="16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2" name="Google Shape;382;p40"/>
          <p:cNvPicPr preferRelativeResize="0"/>
          <p:nvPr/>
        </p:nvPicPr>
        <p:blipFill rotWithShape="1">
          <a:blip r:embed="rId9">
            <a:alphaModFix/>
          </a:blip>
          <a:srcRect b="5492" l="876" r="90239" t="5492"/>
          <a:stretch/>
        </p:blipFill>
        <p:spPr>
          <a:xfrm>
            <a:off x="6319920" y="4139477"/>
            <a:ext cx="330532" cy="2909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83" name="Google Shape;383;p40"/>
          <p:cNvCxnSpPr>
            <a:endCxn id="384" idx="3"/>
          </p:cNvCxnSpPr>
          <p:nvPr/>
        </p:nvCxnSpPr>
        <p:spPr>
          <a:xfrm flipH="1" rot="10800000">
            <a:off x="6543915" y="4152410"/>
            <a:ext cx="186900" cy="16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5" name="Google Shape;385;p40"/>
          <p:cNvPicPr preferRelativeResize="0"/>
          <p:nvPr/>
        </p:nvPicPr>
        <p:blipFill rotWithShape="1">
          <a:blip r:embed="rId9">
            <a:alphaModFix/>
          </a:blip>
          <a:srcRect b="5492" l="20771" r="70345" t="5492"/>
          <a:stretch/>
        </p:blipFill>
        <p:spPr>
          <a:xfrm>
            <a:off x="6246990" y="4178002"/>
            <a:ext cx="330532" cy="2909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6" name="Google Shape;386;p40"/>
          <p:cNvPicPr preferRelativeResize="0"/>
          <p:nvPr/>
        </p:nvPicPr>
        <p:blipFill rotWithShape="1">
          <a:blip r:embed="rId10">
            <a:alphaModFix/>
          </a:blip>
          <a:srcRect b="4737" l="30690" r="60283" t="5366"/>
          <a:stretch/>
        </p:blipFill>
        <p:spPr>
          <a:xfrm>
            <a:off x="6368866" y="3691879"/>
            <a:ext cx="330532" cy="287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40"/>
          <p:cNvCxnSpPr>
            <a:endCxn id="388" idx="1"/>
          </p:cNvCxnSpPr>
          <p:nvPr/>
        </p:nvCxnSpPr>
        <p:spPr>
          <a:xfrm>
            <a:off x="6603769" y="3887746"/>
            <a:ext cx="151200" cy="14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9" name="Google Shape;389;p40"/>
          <p:cNvPicPr preferRelativeResize="0"/>
          <p:nvPr/>
        </p:nvPicPr>
        <p:blipFill rotWithShape="1">
          <a:blip r:embed="rId10">
            <a:alphaModFix/>
          </a:blip>
          <a:srcRect b="4737" l="823" r="90262" t="5366"/>
          <a:stretch/>
        </p:blipFill>
        <p:spPr>
          <a:xfrm>
            <a:off x="6319621" y="3738627"/>
            <a:ext cx="330532" cy="290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40"/>
          <p:cNvCxnSpPr>
            <a:endCxn id="384" idx="1"/>
          </p:cNvCxnSpPr>
          <p:nvPr/>
        </p:nvCxnSpPr>
        <p:spPr>
          <a:xfrm>
            <a:off x="6522915" y="3906563"/>
            <a:ext cx="207900" cy="15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1" name="Google Shape;391;p40"/>
          <p:cNvPicPr preferRelativeResize="0"/>
          <p:nvPr/>
        </p:nvPicPr>
        <p:blipFill rotWithShape="1">
          <a:blip r:embed="rId10">
            <a:alphaModFix/>
          </a:blip>
          <a:srcRect b="4737" l="20812" r="70273" t="5366"/>
          <a:stretch/>
        </p:blipFill>
        <p:spPr>
          <a:xfrm>
            <a:off x="6247421" y="3772482"/>
            <a:ext cx="330532" cy="290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40"/>
          <p:cNvGrpSpPr/>
          <p:nvPr/>
        </p:nvGrpSpPr>
        <p:grpSpPr>
          <a:xfrm>
            <a:off x="5561483" y="2766177"/>
            <a:ext cx="640039" cy="627847"/>
            <a:chOff x="5271766" y="1259549"/>
            <a:chExt cx="766790" cy="863970"/>
          </a:xfrm>
        </p:grpSpPr>
        <p:grpSp>
          <p:nvGrpSpPr>
            <p:cNvPr id="393" name="Google Shape;393;p40"/>
            <p:cNvGrpSpPr/>
            <p:nvPr/>
          </p:nvGrpSpPr>
          <p:grpSpPr>
            <a:xfrm>
              <a:off x="5335112" y="1259549"/>
              <a:ext cx="703443" cy="649684"/>
              <a:chOff x="5609400" y="1370138"/>
              <a:chExt cx="740700" cy="654000"/>
            </a:xfrm>
          </p:grpSpPr>
          <p:sp>
            <p:nvSpPr>
              <p:cNvPr id="394" name="Google Shape;394;p40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0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396" name="Google Shape;396;p40"/>
            <p:cNvGrpSpPr/>
            <p:nvPr/>
          </p:nvGrpSpPr>
          <p:grpSpPr>
            <a:xfrm>
              <a:off x="5306977" y="1361949"/>
              <a:ext cx="703443" cy="649684"/>
              <a:chOff x="5609400" y="1370138"/>
              <a:chExt cx="740700" cy="654000"/>
            </a:xfrm>
          </p:grpSpPr>
          <p:sp>
            <p:nvSpPr>
              <p:cNvPr id="397" name="Google Shape;397;p40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0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399" name="Google Shape;399;p40"/>
            <p:cNvGrpSpPr/>
            <p:nvPr/>
          </p:nvGrpSpPr>
          <p:grpSpPr>
            <a:xfrm>
              <a:off x="5271766" y="1473836"/>
              <a:ext cx="703443" cy="649684"/>
              <a:chOff x="5609400" y="1370138"/>
              <a:chExt cx="740700" cy="654000"/>
            </a:xfrm>
          </p:grpSpPr>
          <p:sp>
            <p:nvSpPr>
              <p:cNvPr id="400" name="Google Shape;400;p40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0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Decoder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</p:grpSp>
      <p:grpSp>
        <p:nvGrpSpPr>
          <p:cNvPr id="402" name="Google Shape;402;p40"/>
          <p:cNvGrpSpPr/>
          <p:nvPr/>
        </p:nvGrpSpPr>
        <p:grpSpPr>
          <a:xfrm>
            <a:off x="5561483" y="3818373"/>
            <a:ext cx="640039" cy="627847"/>
            <a:chOff x="5271766" y="1259549"/>
            <a:chExt cx="766790" cy="863970"/>
          </a:xfrm>
        </p:grpSpPr>
        <p:grpSp>
          <p:nvGrpSpPr>
            <p:cNvPr id="403" name="Google Shape;403;p40"/>
            <p:cNvGrpSpPr/>
            <p:nvPr/>
          </p:nvGrpSpPr>
          <p:grpSpPr>
            <a:xfrm>
              <a:off x="5335112" y="1259549"/>
              <a:ext cx="703443" cy="649684"/>
              <a:chOff x="5609400" y="1370138"/>
              <a:chExt cx="740700" cy="654000"/>
            </a:xfrm>
          </p:grpSpPr>
          <p:sp>
            <p:nvSpPr>
              <p:cNvPr id="404" name="Google Shape;404;p40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0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406" name="Google Shape;406;p40"/>
            <p:cNvGrpSpPr/>
            <p:nvPr/>
          </p:nvGrpSpPr>
          <p:grpSpPr>
            <a:xfrm>
              <a:off x="5306977" y="1361949"/>
              <a:ext cx="703443" cy="649684"/>
              <a:chOff x="5609400" y="1370138"/>
              <a:chExt cx="740700" cy="654000"/>
            </a:xfrm>
          </p:grpSpPr>
          <p:sp>
            <p:nvSpPr>
              <p:cNvPr id="407" name="Google Shape;407;p40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0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409" name="Google Shape;409;p40"/>
            <p:cNvGrpSpPr/>
            <p:nvPr/>
          </p:nvGrpSpPr>
          <p:grpSpPr>
            <a:xfrm>
              <a:off x="5271766" y="1473836"/>
              <a:ext cx="703443" cy="649684"/>
              <a:chOff x="5609400" y="1370138"/>
              <a:chExt cx="740700" cy="654000"/>
            </a:xfrm>
          </p:grpSpPr>
          <p:sp>
            <p:nvSpPr>
              <p:cNvPr id="410" name="Google Shape;410;p40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0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Decoder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</p:grpSp>
      <p:sp>
        <p:nvSpPr>
          <p:cNvPr id="266" name="Google Shape;266;p40"/>
          <p:cNvSpPr/>
          <p:nvPr/>
        </p:nvSpPr>
        <p:spPr>
          <a:xfrm>
            <a:off x="4075467" y="3044750"/>
            <a:ext cx="83989" cy="55815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0"/>
          <p:cNvSpPr/>
          <p:nvPr/>
        </p:nvSpPr>
        <p:spPr>
          <a:xfrm>
            <a:off x="4080914" y="4083310"/>
            <a:ext cx="83989" cy="55815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4080914" y="2276915"/>
            <a:ext cx="83989" cy="55815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" name="Google Shape;413;p40"/>
          <p:cNvCxnSpPr>
            <a:stCxn id="256" idx="0"/>
            <a:endCxn id="412" idx="1"/>
          </p:cNvCxnSpPr>
          <p:nvPr/>
        </p:nvCxnSpPr>
        <p:spPr>
          <a:xfrm flipH="1" rot="10800000">
            <a:off x="3211596" y="2304958"/>
            <a:ext cx="8694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40"/>
          <p:cNvSpPr/>
          <p:nvPr/>
        </p:nvSpPr>
        <p:spPr>
          <a:xfrm>
            <a:off x="4086256" y="1381716"/>
            <a:ext cx="83989" cy="55815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40"/>
          <p:cNvCxnSpPr>
            <a:stCxn id="260" idx="0"/>
            <a:endCxn id="414" idx="1"/>
          </p:cNvCxnSpPr>
          <p:nvPr/>
        </p:nvCxnSpPr>
        <p:spPr>
          <a:xfrm flipH="1" rot="10800000">
            <a:off x="3218169" y="1409759"/>
            <a:ext cx="8682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40"/>
          <p:cNvSpPr/>
          <p:nvPr/>
        </p:nvSpPr>
        <p:spPr>
          <a:xfrm>
            <a:off x="4567341" y="2276915"/>
            <a:ext cx="83989" cy="55815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40"/>
          <p:cNvCxnSpPr>
            <a:stCxn id="416" idx="2"/>
            <a:endCxn id="244" idx="2"/>
          </p:cNvCxnSpPr>
          <p:nvPr/>
        </p:nvCxnSpPr>
        <p:spPr>
          <a:xfrm flipH="1" rot="10800000">
            <a:off x="4609335" y="2173130"/>
            <a:ext cx="537900" cy="15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40"/>
          <p:cNvSpPr/>
          <p:nvPr/>
        </p:nvSpPr>
        <p:spPr>
          <a:xfrm>
            <a:off x="4567299" y="3044750"/>
            <a:ext cx="83989" cy="55815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40"/>
          <p:cNvCxnSpPr>
            <a:stCxn id="418" idx="2"/>
            <a:endCxn id="248" idx="2"/>
          </p:cNvCxnSpPr>
          <p:nvPr/>
        </p:nvCxnSpPr>
        <p:spPr>
          <a:xfrm flipH="1" rot="10800000">
            <a:off x="4609293" y="3076865"/>
            <a:ext cx="5328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40"/>
          <p:cNvSpPr/>
          <p:nvPr/>
        </p:nvSpPr>
        <p:spPr>
          <a:xfrm>
            <a:off x="4567215" y="4083320"/>
            <a:ext cx="83989" cy="55815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0"/>
          <p:cNvCxnSpPr>
            <a:stCxn id="420" idx="3"/>
            <a:endCxn id="252" idx="2"/>
          </p:cNvCxnSpPr>
          <p:nvPr/>
        </p:nvCxnSpPr>
        <p:spPr>
          <a:xfrm>
            <a:off x="4651204" y="4111227"/>
            <a:ext cx="5025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2" name="Google Shape;422;p40"/>
          <p:cNvGrpSpPr/>
          <p:nvPr/>
        </p:nvGrpSpPr>
        <p:grpSpPr>
          <a:xfrm>
            <a:off x="6369995" y="1595571"/>
            <a:ext cx="15030" cy="65410"/>
            <a:chOff x="3569715" y="990311"/>
            <a:chExt cx="54025" cy="256911"/>
          </a:xfrm>
        </p:grpSpPr>
        <p:sp>
          <p:nvSpPr>
            <p:cNvPr id="423" name="Google Shape;423;p40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40"/>
          <p:cNvGrpSpPr/>
          <p:nvPr/>
        </p:nvGrpSpPr>
        <p:grpSpPr>
          <a:xfrm>
            <a:off x="6750863" y="1596932"/>
            <a:ext cx="15030" cy="65410"/>
            <a:chOff x="3569715" y="990311"/>
            <a:chExt cx="54025" cy="256911"/>
          </a:xfrm>
        </p:grpSpPr>
        <p:sp>
          <p:nvSpPr>
            <p:cNvPr id="427" name="Google Shape;427;p40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40"/>
          <p:cNvSpPr/>
          <p:nvPr/>
        </p:nvSpPr>
        <p:spPr>
          <a:xfrm>
            <a:off x="7040243" y="1975388"/>
            <a:ext cx="100800" cy="28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∑</a:t>
            </a:r>
            <a:endParaRPr/>
          </a:p>
        </p:txBody>
      </p:sp>
      <p:cxnSp>
        <p:nvCxnSpPr>
          <p:cNvPr id="431" name="Google Shape;431;p40"/>
          <p:cNvCxnSpPr>
            <a:stCxn id="430" idx="3"/>
            <a:endCxn id="345" idx="1"/>
          </p:cNvCxnSpPr>
          <p:nvPr/>
        </p:nvCxnSpPr>
        <p:spPr>
          <a:xfrm>
            <a:off x="7141043" y="2116688"/>
            <a:ext cx="130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40"/>
          <p:cNvCxnSpPr>
            <a:stCxn id="302" idx="6"/>
            <a:endCxn id="430" idx="1"/>
          </p:cNvCxnSpPr>
          <p:nvPr/>
        </p:nvCxnSpPr>
        <p:spPr>
          <a:xfrm flipH="1" rot="10800000">
            <a:off x="6871883" y="2116558"/>
            <a:ext cx="1683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40"/>
          <p:cNvCxnSpPr>
            <a:stCxn id="243" idx="6"/>
          </p:cNvCxnSpPr>
          <p:nvPr/>
        </p:nvCxnSpPr>
        <p:spPr>
          <a:xfrm>
            <a:off x="6896036" y="2089641"/>
            <a:ext cx="139200" cy="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40"/>
          <p:cNvCxnSpPr>
            <a:stCxn id="237" idx="6"/>
          </p:cNvCxnSpPr>
          <p:nvPr/>
        </p:nvCxnSpPr>
        <p:spPr>
          <a:xfrm flipH="1" rot="10800000">
            <a:off x="6915853" y="3029384"/>
            <a:ext cx="121200" cy="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40"/>
          <p:cNvSpPr/>
          <p:nvPr/>
        </p:nvSpPr>
        <p:spPr>
          <a:xfrm>
            <a:off x="6750553" y="2962634"/>
            <a:ext cx="1653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370" name="Google Shape;370;p40"/>
          <p:cNvSpPr/>
          <p:nvPr/>
        </p:nvSpPr>
        <p:spPr>
          <a:xfrm>
            <a:off x="6730761" y="2988897"/>
            <a:ext cx="1653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373" name="Google Shape;373;p40"/>
          <p:cNvSpPr/>
          <p:nvPr/>
        </p:nvSpPr>
        <p:spPr>
          <a:xfrm>
            <a:off x="6706608" y="3016114"/>
            <a:ext cx="1653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435" name="Google Shape;435;p40"/>
          <p:cNvSpPr/>
          <p:nvPr/>
        </p:nvSpPr>
        <p:spPr>
          <a:xfrm>
            <a:off x="7040268" y="2941995"/>
            <a:ext cx="100800" cy="28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∑</a:t>
            </a:r>
            <a:endParaRPr/>
          </a:p>
        </p:txBody>
      </p:sp>
      <p:cxnSp>
        <p:nvCxnSpPr>
          <p:cNvPr id="436" name="Google Shape;436;p40"/>
          <p:cNvCxnSpPr>
            <a:stCxn id="435" idx="3"/>
          </p:cNvCxnSpPr>
          <p:nvPr/>
        </p:nvCxnSpPr>
        <p:spPr>
          <a:xfrm>
            <a:off x="7141068" y="3083295"/>
            <a:ext cx="130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0"/>
          <p:cNvCxnSpPr>
            <a:stCxn id="373" idx="6"/>
            <a:endCxn id="435" idx="1"/>
          </p:cNvCxnSpPr>
          <p:nvPr/>
        </p:nvCxnSpPr>
        <p:spPr>
          <a:xfrm flipH="1" rot="10800000">
            <a:off x="6871908" y="3083164"/>
            <a:ext cx="1683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40"/>
          <p:cNvCxnSpPr>
            <a:stCxn id="370" idx="6"/>
          </p:cNvCxnSpPr>
          <p:nvPr/>
        </p:nvCxnSpPr>
        <p:spPr>
          <a:xfrm>
            <a:off x="6896061" y="3056247"/>
            <a:ext cx="139200" cy="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0"/>
          <p:cNvCxnSpPr>
            <a:stCxn id="234" idx="6"/>
          </p:cNvCxnSpPr>
          <p:nvPr/>
        </p:nvCxnSpPr>
        <p:spPr>
          <a:xfrm flipH="1" rot="10800000">
            <a:off x="6915853" y="4050706"/>
            <a:ext cx="121200" cy="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40"/>
          <p:cNvSpPr/>
          <p:nvPr/>
        </p:nvSpPr>
        <p:spPr>
          <a:xfrm>
            <a:off x="6750553" y="3983956"/>
            <a:ext cx="1653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388" name="Google Shape;388;p40"/>
          <p:cNvSpPr/>
          <p:nvPr/>
        </p:nvSpPr>
        <p:spPr>
          <a:xfrm>
            <a:off x="6730761" y="4010219"/>
            <a:ext cx="1653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384" name="Google Shape;384;p40"/>
          <p:cNvSpPr/>
          <p:nvPr/>
        </p:nvSpPr>
        <p:spPr>
          <a:xfrm>
            <a:off x="6706608" y="4037436"/>
            <a:ext cx="165300" cy="13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440" name="Google Shape;440;p40"/>
          <p:cNvSpPr/>
          <p:nvPr/>
        </p:nvSpPr>
        <p:spPr>
          <a:xfrm>
            <a:off x="7040268" y="3963316"/>
            <a:ext cx="100800" cy="28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∑</a:t>
            </a:r>
            <a:endParaRPr/>
          </a:p>
        </p:txBody>
      </p:sp>
      <p:cxnSp>
        <p:nvCxnSpPr>
          <p:cNvPr id="441" name="Google Shape;441;p40"/>
          <p:cNvCxnSpPr>
            <a:stCxn id="440" idx="3"/>
          </p:cNvCxnSpPr>
          <p:nvPr/>
        </p:nvCxnSpPr>
        <p:spPr>
          <a:xfrm>
            <a:off x="7141068" y="4104616"/>
            <a:ext cx="130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0"/>
          <p:cNvCxnSpPr>
            <a:stCxn id="384" idx="6"/>
            <a:endCxn id="440" idx="1"/>
          </p:cNvCxnSpPr>
          <p:nvPr/>
        </p:nvCxnSpPr>
        <p:spPr>
          <a:xfrm flipH="1" rot="10800000">
            <a:off x="6871908" y="4104486"/>
            <a:ext cx="1683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40"/>
          <p:cNvCxnSpPr>
            <a:stCxn id="388" idx="6"/>
          </p:cNvCxnSpPr>
          <p:nvPr/>
        </p:nvCxnSpPr>
        <p:spPr>
          <a:xfrm>
            <a:off x="6896061" y="4077569"/>
            <a:ext cx="139200" cy="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40"/>
          <p:cNvSpPr txBox="1"/>
          <p:nvPr/>
        </p:nvSpPr>
        <p:spPr>
          <a:xfrm>
            <a:off x="1683403" y="1612411"/>
            <a:ext cx="80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 1</a:t>
            </a:r>
            <a:endParaRPr sz="1100"/>
          </a:p>
        </p:txBody>
      </p:sp>
      <p:sp>
        <p:nvSpPr>
          <p:cNvPr id="445" name="Google Shape;445;p40"/>
          <p:cNvSpPr txBox="1"/>
          <p:nvPr/>
        </p:nvSpPr>
        <p:spPr>
          <a:xfrm>
            <a:off x="2435303" y="2547014"/>
            <a:ext cx="80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 C</a:t>
            </a:r>
            <a:endParaRPr sz="1100"/>
          </a:p>
        </p:txBody>
      </p:sp>
      <p:sp>
        <p:nvSpPr>
          <p:cNvPr id="446" name="Google Shape;446;p40"/>
          <p:cNvSpPr txBox="1"/>
          <p:nvPr/>
        </p:nvSpPr>
        <p:spPr>
          <a:xfrm>
            <a:off x="2725065" y="1641436"/>
            <a:ext cx="5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Slots 1</a:t>
            </a:r>
            <a:endParaRPr sz="1000"/>
          </a:p>
        </p:txBody>
      </p:sp>
      <p:sp>
        <p:nvSpPr>
          <p:cNvPr id="447" name="Google Shape;447;p40"/>
          <p:cNvSpPr txBox="1"/>
          <p:nvPr/>
        </p:nvSpPr>
        <p:spPr>
          <a:xfrm>
            <a:off x="3454241" y="2599912"/>
            <a:ext cx="5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Slots C</a:t>
            </a:r>
            <a:endParaRPr sz="1000"/>
          </a:p>
        </p:txBody>
      </p:sp>
      <p:sp>
        <p:nvSpPr>
          <p:cNvPr id="448" name="Google Shape;448;p40"/>
          <p:cNvSpPr txBox="1"/>
          <p:nvPr/>
        </p:nvSpPr>
        <p:spPr>
          <a:xfrm>
            <a:off x="5060549" y="2399334"/>
            <a:ext cx="61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C+1</a:t>
            </a:r>
            <a:endParaRPr sz="800"/>
          </a:p>
        </p:txBody>
      </p:sp>
      <p:sp>
        <p:nvSpPr>
          <p:cNvPr id="449" name="Google Shape;449;p40"/>
          <p:cNvSpPr txBox="1"/>
          <p:nvPr/>
        </p:nvSpPr>
        <p:spPr>
          <a:xfrm>
            <a:off x="3418005" y="3151565"/>
            <a:ext cx="61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C+1</a:t>
            </a:r>
            <a:endParaRPr sz="800"/>
          </a:p>
        </p:txBody>
      </p:sp>
      <p:sp>
        <p:nvSpPr>
          <p:cNvPr id="450" name="Google Shape;450;p40"/>
          <p:cNvSpPr txBox="1"/>
          <p:nvPr/>
        </p:nvSpPr>
        <p:spPr>
          <a:xfrm>
            <a:off x="5064982" y="3263992"/>
            <a:ext cx="61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C+2</a:t>
            </a:r>
            <a:endParaRPr sz="800"/>
          </a:p>
        </p:txBody>
      </p:sp>
      <p:sp>
        <p:nvSpPr>
          <p:cNvPr id="451" name="Google Shape;451;p40"/>
          <p:cNvSpPr txBox="1"/>
          <p:nvPr/>
        </p:nvSpPr>
        <p:spPr>
          <a:xfrm>
            <a:off x="3424850" y="4194986"/>
            <a:ext cx="61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C+T-1</a:t>
            </a:r>
            <a:endParaRPr sz="800"/>
          </a:p>
        </p:txBody>
      </p:sp>
      <p:sp>
        <p:nvSpPr>
          <p:cNvPr id="452" name="Google Shape;452;p40"/>
          <p:cNvSpPr txBox="1"/>
          <p:nvPr/>
        </p:nvSpPr>
        <p:spPr>
          <a:xfrm>
            <a:off x="5030948" y="4382096"/>
            <a:ext cx="61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C+T</a:t>
            </a:r>
            <a:endParaRPr sz="800"/>
          </a:p>
        </p:txBody>
      </p:sp>
      <p:sp>
        <p:nvSpPr>
          <p:cNvPr id="453" name="Google Shape;453;p40"/>
          <p:cNvSpPr txBox="1"/>
          <p:nvPr/>
        </p:nvSpPr>
        <p:spPr>
          <a:xfrm>
            <a:off x="7206193" y="2374215"/>
            <a:ext cx="98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frame C+1</a:t>
            </a:r>
            <a:endParaRPr sz="800"/>
          </a:p>
        </p:txBody>
      </p:sp>
      <p:sp>
        <p:nvSpPr>
          <p:cNvPr id="454" name="Google Shape;454;p40"/>
          <p:cNvSpPr txBox="1"/>
          <p:nvPr/>
        </p:nvSpPr>
        <p:spPr>
          <a:xfrm>
            <a:off x="7140534" y="3298313"/>
            <a:ext cx="98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frame C+2</a:t>
            </a:r>
            <a:endParaRPr sz="800"/>
          </a:p>
        </p:txBody>
      </p:sp>
      <p:sp>
        <p:nvSpPr>
          <p:cNvPr id="455" name="Google Shape;455;p40"/>
          <p:cNvSpPr txBox="1"/>
          <p:nvPr/>
        </p:nvSpPr>
        <p:spPr>
          <a:xfrm>
            <a:off x="7213693" y="4330869"/>
            <a:ext cx="98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frame C+T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 Approach</a:t>
            </a:r>
            <a:endParaRPr/>
          </a:p>
        </p:txBody>
      </p:sp>
      <p:sp>
        <p:nvSpPr>
          <p:cNvPr id="461" name="Google Shape;461;p41"/>
          <p:cNvSpPr txBox="1"/>
          <p:nvPr>
            <p:ph idx="2" type="body"/>
          </p:nvPr>
        </p:nvSpPr>
        <p:spPr>
          <a:xfrm>
            <a:off x="579125" y="1130975"/>
            <a:ext cx="8290800" cy="15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-GB" sz="1400"/>
              <a:t>Encode and decode each frame </a:t>
            </a:r>
            <a:r>
              <a:rPr lang="en-GB" sz="1400"/>
              <a:t>separately using Slot Attention Model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Need arises for aligning slots to find the same object over different time steps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2" name="Google Shape;462;p4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 rotWithShape="1">
          <a:blip r:embed="rId3">
            <a:alphaModFix/>
          </a:blip>
          <a:srcRect b="0" l="10758" r="79617" t="0"/>
          <a:stretch/>
        </p:blipFill>
        <p:spPr>
          <a:xfrm>
            <a:off x="2288993" y="4083915"/>
            <a:ext cx="448218" cy="59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 rotWithShape="1">
          <a:blip r:embed="rId3">
            <a:alphaModFix/>
          </a:blip>
          <a:srcRect b="0" l="846" r="89271" t="0"/>
          <a:stretch/>
        </p:blipFill>
        <p:spPr>
          <a:xfrm>
            <a:off x="1244067" y="4083915"/>
            <a:ext cx="448218" cy="590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41"/>
          <p:cNvGrpSpPr/>
          <p:nvPr/>
        </p:nvGrpSpPr>
        <p:grpSpPr>
          <a:xfrm>
            <a:off x="981475" y="3594472"/>
            <a:ext cx="972739" cy="431334"/>
            <a:chOff x="7436550" y="2677300"/>
            <a:chExt cx="1171975" cy="394200"/>
          </a:xfrm>
        </p:grpSpPr>
        <p:sp>
          <p:nvSpPr>
            <p:cNvPr id="466" name="Google Shape;466;p41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67" name="Google Shape;467;p41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9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1194832" y="2913733"/>
            <a:ext cx="546133" cy="564093"/>
            <a:chOff x="1561900" y="1536338"/>
            <a:chExt cx="834300" cy="800700"/>
          </a:xfrm>
        </p:grpSpPr>
        <p:sp>
          <p:nvSpPr>
            <p:cNvPr id="469" name="Google Shape;469;p41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0" name="Google Shape;470;p41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471" name="Google Shape;471;p41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1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1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4" name="Google Shape;474;p41"/>
          <p:cNvGrpSpPr/>
          <p:nvPr/>
        </p:nvGrpSpPr>
        <p:grpSpPr>
          <a:xfrm>
            <a:off x="2026423" y="3594472"/>
            <a:ext cx="972739" cy="431334"/>
            <a:chOff x="7436550" y="2677300"/>
            <a:chExt cx="1171975" cy="394200"/>
          </a:xfrm>
        </p:grpSpPr>
        <p:sp>
          <p:nvSpPr>
            <p:cNvPr id="475" name="Google Shape;475;p41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76" name="Google Shape;476;p41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9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477" name="Google Shape;477;p41"/>
          <p:cNvGrpSpPr/>
          <p:nvPr/>
        </p:nvGrpSpPr>
        <p:grpSpPr>
          <a:xfrm>
            <a:off x="2239769" y="2913733"/>
            <a:ext cx="546133" cy="564093"/>
            <a:chOff x="1561900" y="1536338"/>
            <a:chExt cx="834300" cy="800700"/>
          </a:xfrm>
        </p:grpSpPr>
        <p:sp>
          <p:nvSpPr>
            <p:cNvPr id="478" name="Google Shape;478;p41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9" name="Google Shape;479;p41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480" name="Google Shape;480;p41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1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1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3" name="Google Shape;483;p41"/>
          <p:cNvGrpSpPr/>
          <p:nvPr/>
        </p:nvGrpSpPr>
        <p:grpSpPr>
          <a:xfrm>
            <a:off x="3977357" y="2969262"/>
            <a:ext cx="896400" cy="1181736"/>
            <a:chOff x="4855625" y="3268525"/>
            <a:chExt cx="1080000" cy="1080000"/>
          </a:xfrm>
        </p:grpSpPr>
        <p:sp>
          <p:nvSpPr>
            <p:cNvPr id="484" name="Google Shape;484;p41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0000"/>
                  </a:solidFill>
                </a:rPr>
                <a:t>0.1</a:t>
              </a:r>
              <a:endParaRPr sz="900">
                <a:solidFill>
                  <a:srgbClr val="FF0000"/>
                </a:solidFill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0000"/>
                  </a:solidFill>
                </a:rPr>
                <a:t>0.9</a:t>
              </a:r>
              <a:endParaRPr sz="800">
                <a:solidFill>
                  <a:srgbClr val="FF0000"/>
                </a:solidFill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0000"/>
                  </a:solidFill>
                </a:rPr>
                <a:t>0.2</a:t>
              </a:r>
              <a:endParaRPr sz="900">
                <a:solidFill>
                  <a:srgbClr val="FF0000"/>
                </a:solidFill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0000"/>
                  </a:solidFill>
                </a:rPr>
                <a:t>0.2</a:t>
              </a:r>
              <a:endParaRPr sz="900">
                <a:solidFill>
                  <a:srgbClr val="FF0000"/>
                </a:solidFill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900">
                  <a:solidFill>
                    <a:srgbClr val="FF0000"/>
                  </a:solidFill>
                </a:rPr>
                <a:t>0.2</a:t>
              </a:r>
              <a:endParaRPr sz="900">
                <a:solidFill>
                  <a:srgbClr val="FF0000"/>
                </a:solidFill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0000"/>
                  </a:solidFill>
                </a:rPr>
                <a:t>0.8</a:t>
              </a:r>
              <a:endParaRPr sz="900">
                <a:solidFill>
                  <a:srgbClr val="FF0000"/>
                </a:solidFill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0000"/>
                  </a:solidFill>
                </a:rPr>
                <a:t>0.9</a:t>
              </a:r>
              <a:endParaRPr sz="900">
                <a:solidFill>
                  <a:srgbClr val="FF0000"/>
                </a:solidFill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900">
                  <a:solidFill>
                    <a:srgbClr val="FF0000"/>
                  </a:solidFill>
                </a:rPr>
                <a:t>0.2</a:t>
              </a:r>
              <a:endParaRPr sz="900">
                <a:solidFill>
                  <a:srgbClr val="FF0000"/>
                </a:solidFill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900">
                  <a:solidFill>
                    <a:srgbClr val="FF0000"/>
                  </a:solidFill>
                </a:rPr>
                <a:t>0.2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sp>
        <p:nvSpPr>
          <p:cNvPr id="493" name="Google Shape;493;p41"/>
          <p:cNvSpPr txBox="1"/>
          <p:nvPr/>
        </p:nvSpPr>
        <p:spPr>
          <a:xfrm>
            <a:off x="1244852" y="2256300"/>
            <a:ext cx="160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0000"/>
                </a:solidFill>
              </a:rPr>
              <a:t>1. Encoding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3600297" y="2256300"/>
            <a:ext cx="160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2. Scoring Slots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495" name="Google Shape;495;p41"/>
          <p:cNvSpPr/>
          <p:nvPr/>
        </p:nvSpPr>
        <p:spPr>
          <a:xfrm rot="5400000">
            <a:off x="3687136" y="2978332"/>
            <a:ext cx="104100" cy="375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1"/>
          <p:cNvSpPr/>
          <p:nvPr/>
        </p:nvSpPr>
        <p:spPr>
          <a:xfrm rot="5400000">
            <a:off x="3687136" y="3365093"/>
            <a:ext cx="104100" cy="375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1"/>
          <p:cNvSpPr/>
          <p:nvPr/>
        </p:nvSpPr>
        <p:spPr>
          <a:xfrm rot="5400000">
            <a:off x="3689535" y="3768478"/>
            <a:ext cx="104100" cy="370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/>
          <p:nvPr/>
        </p:nvSpPr>
        <p:spPr>
          <a:xfrm>
            <a:off x="4382900" y="4233899"/>
            <a:ext cx="78900" cy="431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/>
          <p:nvPr/>
        </p:nvSpPr>
        <p:spPr>
          <a:xfrm>
            <a:off x="4685242" y="4233899"/>
            <a:ext cx="78900" cy="431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/>
          <p:nvPr/>
        </p:nvSpPr>
        <p:spPr>
          <a:xfrm>
            <a:off x="4087572" y="4233899"/>
            <a:ext cx="78900" cy="431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41"/>
          <p:cNvGrpSpPr/>
          <p:nvPr/>
        </p:nvGrpSpPr>
        <p:grpSpPr>
          <a:xfrm>
            <a:off x="4937522" y="2881042"/>
            <a:ext cx="302493" cy="1284345"/>
            <a:chOff x="6012450" y="3187900"/>
            <a:chExt cx="364450" cy="1173775"/>
          </a:xfrm>
        </p:grpSpPr>
        <p:sp>
          <p:nvSpPr>
            <p:cNvPr id="502" name="Google Shape;502;p41"/>
            <p:cNvSpPr/>
            <p:nvPr/>
          </p:nvSpPr>
          <p:spPr>
            <a:xfrm>
              <a:off x="6012450" y="3268525"/>
              <a:ext cx="72900" cy="10800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1"/>
            <p:cNvSpPr txBox="1"/>
            <p:nvPr/>
          </p:nvSpPr>
          <p:spPr>
            <a:xfrm>
              <a:off x="6109600" y="3187900"/>
              <a:ext cx="2673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1.0</a:t>
              </a:r>
              <a:endParaRPr b="1" sz="800">
                <a:solidFill>
                  <a:srgbClr val="FF0000"/>
                </a:solidFill>
              </a:endParaRPr>
            </a:p>
          </p:txBody>
        </p:sp>
        <p:sp>
          <p:nvSpPr>
            <p:cNvPr id="504" name="Google Shape;504;p41"/>
            <p:cNvSpPr txBox="1"/>
            <p:nvPr/>
          </p:nvSpPr>
          <p:spPr>
            <a:xfrm>
              <a:off x="6109600" y="4215875"/>
              <a:ext cx="267300" cy="1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0.0</a:t>
              </a:r>
              <a:endParaRPr b="1" sz="800">
                <a:solidFill>
                  <a:srgbClr val="FF0000"/>
                </a:solidFill>
              </a:endParaRPr>
            </a:p>
          </p:txBody>
        </p:sp>
      </p:grpSp>
      <p:sp>
        <p:nvSpPr>
          <p:cNvPr id="505" name="Google Shape;505;p41"/>
          <p:cNvSpPr txBox="1"/>
          <p:nvPr/>
        </p:nvSpPr>
        <p:spPr>
          <a:xfrm>
            <a:off x="5434519" y="2256300"/>
            <a:ext cx="267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3. Hungarian &amp; Alignment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506" name="Google Shape;506;p41"/>
          <p:cNvSpPr/>
          <p:nvPr/>
        </p:nvSpPr>
        <p:spPr>
          <a:xfrm flipH="1" rot="-5400000">
            <a:off x="5762744" y="3367527"/>
            <a:ext cx="104100" cy="33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1"/>
          <p:cNvSpPr/>
          <p:nvPr/>
        </p:nvSpPr>
        <p:spPr>
          <a:xfrm flipH="1" rot="-5400000">
            <a:off x="5762744" y="3564813"/>
            <a:ext cx="104100" cy="33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1"/>
          <p:cNvSpPr/>
          <p:nvPr/>
        </p:nvSpPr>
        <p:spPr>
          <a:xfrm flipH="1" rot="-5400000">
            <a:off x="5762744" y="3762100"/>
            <a:ext cx="104100" cy="338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41"/>
          <p:cNvGrpSpPr/>
          <p:nvPr/>
        </p:nvGrpSpPr>
        <p:grpSpPr>
          <a:xfrm>
            <a:off x="6424148" y="3143414"/>
            <a:ext cx="896400" cy="1181736"/>
            <a:chOff x="4855625" y="3268525"/>
            <a:chExt cx="1080000" cy="1080000"/>
          </a:xfrm>
        </p:grpSpPr>
        <p:sp>
          <p:nvSpPr>
            <p:cNvPr id="510" name="Google Shape;510;p41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519" name="Google Shape;519;p41"/>
          <p:cNvSpPr/>
          <p:nvPr/>
        </p:nvSpPr>
        <p:spPr>
          <a:xfrm flipH="1" rot="-5400000">
            <a:off x="7941266" y="3865859"/>
            <a:ext cx="104100" cy="33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1"/>
          <p:cNvSpPr/>
          <p:nvPr/>
        </p:nvSpPr>
        <p:spPr>
          <a:xfrm flipH="1" rot="-5400000">
            <a:off x="7941266" y="3418588"/>
            <a:ext cx="104100" cy="33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"/>
          <p:cNvSpPr/>
          <p:nvPr/>
        </p:nvSpPr>
        <p:spPr>
          <a:xfrm flipH="1" rot="-5400000">
            <a:off x="7941266" y="3642201"/>
            <a:ext cx="104100" cy="338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1"/>
          <p:cNvSpPr/>
          <p:nvPr/>
        </p:nvSpPr>
        <p:spPr>
          <a:xfrm>
            <a:off x="6051965" y="3542843"/>
            <a:ext cx="289800" cy="382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1"/>
          <p:cNvSpPr/>
          <p:nvPr/>
        </p:nvSpPr>
        <p:spPr>
          <a:xfrm>
            <a:off x="7372724" y="3639451"/>
            <a:ext cx="338400" cy="290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"/>
          <p:cNvSpPr txBox="1"/>
          <p:nvPr/>
        </p:nvSpPr>
        <p:spPr>
          <a:xfrm>
            <a:off x="1195008" y="2531054"/>
            <a:ext cx="54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54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Bodoni Moda Medium"/>
                <a:ea typeface="Bodoni Moda Medium"/>
                <a:cs typeface="Bodoni Moda Medium"/>
                <a:sym typeface="Bodoni Moda Medium"/>
              </a:rPr>
              <a:t>Slots 1</a:t>
            </a:r>
            <a:endParaRPr sz="9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2270241" y="2531054"/>
            <a:ext cx="54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54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Bodoni Moda Medium"/>
                <a:ea typeface="Bodoni Moda Medium"/>
                <a:cs typeface="Bodoni Moda Medium"/>
                <a:sym typeface="Bodoni Moda Medium"/>
              </a:rPr>
              <a:t>Slots 2</a:t>
            </a:r>
            <a:endParaRPr sz="9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26" name="Google Shape;526;p41"/>
          <p:cNvSpPr txBox="1"/>
          <p:nvPr/>
        </p:nvSpPr>
        <p:spPr>
          <a:xfrm>
            <a:off x="6065307" y="2719511"/>
            <a:ext cx="160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5400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Bodoni Moda Medium"/>
                <a:ea typeface="Bodoni Moda Medium"/>
                <a:cs typeface="Bodoni Moda Medium"/>
                <a:sym typeface="Bodoni Moda Medium"/>
              </a:rPr>
              <a:t>Alignment Matrix</a:t>
            </a:r>
            <a:endParaRPr sz="9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Alignment Problems</a:t>
            </a:r>
            <a:endParaRPr/>
          </a:p>
        </p:txBody>
      </p:sp>
      <p:sp>
        <p:nvSpPr>
          <p:cNvPr id="532" name="Google Shape;532;p42"/>
          <p:cNvSpPr txBox="1"/>
          <p:nvPr>
            <p:ph idx="2" type="body"/>
          </p:nvPr>
        </p:nvSpPr>
        <p:spPr>
          <a:xfrm>
            <a:off x="579125" y="1130975"/>
            <a:ext cx="8290800" cy="15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-GB" sz="1400"/>
              <a:t>Experimented</a:t>
            </a:r>
            <a:r>
              <a:rPr lang="en-GB" sz="1400"/>
              <a:t> with L2-distance and cosine-</a:t>
            </a:r>
            <a:r>
              <a:rPr lang="en-GB" sz="1400"/>
              <a:t>similarity</a:t>
            </a:r>
            <a:r>
              <a:rPr lang="en-GB" sz="1400"/>
              <a:t> for comparing slots.</a:t>
            </a:r>
            <a:endParaRPr sz="14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•"/>
            </a:pPr>
            <a:r>
              <a:rPr lang="en-GB" sz="1400"/>
              <a:t>Initial</a:t>
            </a:r>
            <a:r>
              <a:rPr lang="en-GB" sz="1400"/>
              <a:t> experiments with slot alignment did not show promising </a:t>
            </a:r>
            <a:r>
              <a:rPr lang="en-GB" sz="1400"/>
              <a:t>enough</a:t>
            </a:r>
            <a:r>
              <a:rPr lang="en-GB" sz="1400"/>
              <a:t> results for the prediction task.</a:t>
            </a:r>
            <a:endParaRPr sz="1400"/>
          </a:p>
        </p:txBody>
      </p:sp>
      <p:sp>
        <p:nvSpPr>
          <p:cNvPr id="533" name="Google Shape;533;p4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4" name="Google Shape;5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167" y="2702901"/>
            <a:ext cx="4377709" cy="170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225" y="2294675"/>
            <a:ext cx="2731235" cy="25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Switch to SAVi</a:t>
            </a:r>
            <a:endParaRPr/>
          </a:p>
        </p:txBody>
      </p:sp>
      <p:sp>
        <p:nvSpPr>
          <p:cNvPr id="541" name="Google Shape;541;p43"/>
          <p:cNvSpPr txBox="1"/>
          <p:nvPr>
            <p:ph idx="2" type="body"/>
          </p:nvPr>
        </p:nvSpPr>
        <p:spPr>
          <a:xfrm>
            <a:off x="579125" y="1185400"/>
            <a:ext cx="37920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SAVi </a:t>
            </a:r>
            <a:r>
              <a:rPr lang="en-GB" sz="1400"/>
              <a:t>works directly on frame sequences, and uses slots of one time step to initialize the next.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Result: Slot attention mechanism automatically produces aligned slots. </a:t>
            </a:r>
            <a:endParaRPr sz="1400"/>
          </a:p>
        </p:txBody>
      </p:sp>
      <p:sp>
        <p:nvSpPr>
          <p:cNvPr id="542" name="Google Shape;542;p4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3" name="Google Shape;5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500" y="1012325"/>
            <a:ext cx="3118851" cy="31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563" y="2859200"/>
            <a:ext cx="2799125" cy="16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50" name="Google Shape;550;p44"/>
          <p:cNvGrpSpPr/>
          <p:nvPr/>
        </p:nvGrpSpPr>
        <p:grpSpPr>
          <a:xfrm>
            <a:off x="2532414" y="2597724"/>
            <a:ext cx="532033" cy="497475"/>
            <a:chOff x="1561900" y="1536338"/>
            <a:chExt cx="834300" cy="800700"/>
          </a:xfrm>
        </p:grpSpPr>
        <p:sp>
          <p:nvSpPr>
            <p:cNvPr id="551" name="Google Shape;551;p44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44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553" name="Google Shape;553;p44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rgbClr val="EEECE1"/>
              </a:solidFill>
              <a:ln cap="flat" cmpd="sng" w="9525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44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rgbClr val="EEECE1"/>
              </a:solidFill>
              <a:ln cap="flat" cmpd="sng" w="9525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44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rgbClr val="EEECE1"/>
              </a:solidFill>
              <a:ln cap="flat" cmpd="sng" w="9525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6" name="Google Shape;556;p44"/>
          <p:cNvSpPr txBox="1"/>
          <p:nvPr/>
        </p:nvSpPr>
        <p:spPr>
          <a:xfrm>
            <a:off x="2287833" y="2326800"/>
            <a:ext cx="1021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 Medium"/>
                <a:ea typeface="Bodoni Moda Medium"/>
                <a:cs typeface="Bodoni Moda Medium"/>
                <a:sym typeface="Bodoni Moda Medium"/>
              </a:rPr>
              <a:t>Object Slots 1</a:t>
            </a:r>
            <a:endParaRPr sz="12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57" name="Google Shape;557;p44"/>
          <p:cNvSpPr txBox="1"/>
          <p:nvPr/>
        </p:nvSpPr>
        <p:spPr>
          <a:xfrm>
            <a:off x="4481927" y="2871915"/>
            <a:ext cx="1385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 Medium"/>
                <a:ea typeface="Bodoni Moda Medium"/>
                <a:cs typeface="Bodoni Moda Medium"/>
                <a:sym typeface="Bodoni Moda Medium"/>
              </a:rPr>
              <a:t>Predicted Slots</a:t>
            </a:r>
            <a:endParaRPr sz="12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558" name="Google Shape;558;p44"/>
          <p:cNvGrpSpPr/>
          <p:nvPr/>
        </p:nvGrpSpPr>
        <p:grpSpPr>
          <a:xfrm>
            <a:off x="4943925" y="3104161"/>
            <a:ext cx="532033" cy="497475"/>
            <a:chOff x="1561900" y="1536338"/>
            <a:chExt cx="834300" cy="800700"/>
          </a:xfrm>
        </p:grpSpPr>
        <p:sp>
          <p:nvSpPr>
            <p:cNvPr id="559" name="Google Shape;559;p44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0" name="Google Shape;560;p44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561" name="Google Shape;561;p44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rgbClr val="EEECE1"/>
              </a:solidFill>
              <a:ln cap="flat" cmpd="sng" w="9525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44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rgbClr val="EEECE1"/>
              </a:solidFill>
              <a:ln cap="flat" cmpd="sng" w="9525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44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rgbClr val="EEECE1"/>
              </a:solidFill>
              <a:ln cap="flat" cmpd="sng" w="9525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64" name="Google Shape;564;p44"/>
          <p:cNvCxnSpPr>
            <a:stCxn id="565" idx="3"/>
            <a:endCxn id="559" idx="1"/>
          </p:cNvCxnSpPr>
          <p:nvPr/>
        </p:nvCxnSpPr>
        <p:spPr>
          <a:xfrm>
            <a:off x="4629305" y="3343909"/>
            <a:ext cx="314700" cy="90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66" name="Google Shape;566;p44"/>
          <p:cNvGrpSpPr/>
          <p:nvPr/>
        </p:nvGrpSpPr>
        <p:grpSpPr>
          <a:xfrm>
            <a:off x="3855686" y="3143965"/>
            <a:ext cx="773619" cy="399888"/>
            <a:chOff x="6712167" y="407050"/>
            <a:chExt cx="1145932" cy="496200"/>
          </a:xfrm>
        </p:grpSpPr>
        <p:grpSp>
          <p:nvGrpSpPr>
            <p:cNvPr id="567" name="Google Shape;567;p44"/>
            <p:cNvGrpSpPr/>
            <p:nvPr/>
          </p:nvGrpSpPr>
          <p:grpSpPr>
            <a:xfrm>
              <a:off x="6722506" y="407050"/>
              <a:ext cx="1135593" cy="496200"/>
              <a:chOff x="515575" y="1432825"/>
              <a:chExt cx="1411200" cy="496200"/>
            </a:xfrm>
          </p:grpSpPr>
          <p:sp>
            <p:nvSpPr>
              <p:cNvPr id="565" name="Google Shape;565;p44"/>
              <p:cNvSpPr/>
              <p:nvPr/>
            </p:nvSpPr>
            <p:spPr>
              <a:xfrm>
                <a:off x="515575" y="1432825"/>
                <a:ext cx="1411200" cy="496200"/>
              </a:xfrm>
              <a:prstGeom prst="rect">
                <a:avLst/>
              </a:prstGeom>
              <a:solidFill>
                <a:srgbClr val="FFE599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568" name="Google Shape;568;p44"/>
              <p:cNvSpPr txBox="1"/>
              <p:nvPr/>
            </p:nvSpPr>
            <p:spPr>
              <a:xfrm>
                <a:off x="573266" y="1480824"/>
                <a:ext cx="1288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0" spcFirstLastPara="1" rIns="0" wrap="square" tIns="54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Predictor</a:t>
                </a:r>
                <a:endParaRPr sz="12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sp>
          <p:nvSpPr>
            <p:cNvPr id="569" name="Google Shape;569;p44"/>
            <p:cNvSpPr/>
            <p:nvPr/>
          </p:nvSpPr>
          <p:spPr>
            <a:xfrm>
              <a:off x="6712167" y="428561"/>
              <a:ext cx="52475" cy="50175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6717900" y="818403"/>
              <a:ext cx="52475" cy="50175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pic>
        <p:nvPicPr>
          <p:cNvPr id="571" name="Google Shape;571;p44"/>
          <p:cNvPicPr preferRelativeResize="0"/>
          <p:nvPr/>
        </p:nvPicPr>
        <p:blipFill rotWithShape="1">
          <a:blip r:embed="rId3">
            <a:alphaModFix/>
          </a:blip>
          <a:srcRect b="6220" l="624" r="90999" t="12472"/>
          <a:stretch/>
        </p:blipFill>
        <p:spPr>
          <a:xfrm>
            <a:off x="345200" y="2525075"/>
            <a:ext cx="648003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4"/>
          <p:cNvPicPr preferRelativeResize="0"/>
          <p:nvPr/>
        </p:nvPicPr>
        <p:blipFill rotWithShape="1">
          <a:blip r:embed="rId4">
            <a:alphaModFix/>
          </a:blip>
          <a:srcRect b="6033" l="40858" r="50860" t="12659"/>
          <a:stretch/>
        </p:blipFill>
        <p:spPr>
          <a:xfrm>
            <a:off x="345200" y="3677820"/>
            <a:ext cx="648003" cy="65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4"/>
          <p:cNvSpPr txBox="1"/>
          <p:nvPr/>
        </p:nvSpPr>
        <p:spPr>
          <a:xfrm>
            <a:off x="309350" y="3113050"/>
            <a:ext cx="7197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 Medium"/>
                <a:ea typeface="Bodoni Moda Medium"/>
                <a:cs typeface="Bodoni Moda Medium"/>
                <a:sym typeface="Bodoni Moda Medium"/>
              </a:rPr>
              <a:t>Input 1</a:t>
            </a:r>
            <a:endParaRPr sz="12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574" name="Google Shape;574;p44"/>
          <p:cNvSpPr txBox="1"/>
          <p:nvPr/>
        </p:nvSpPr>
        <p:spPr>
          <a:xfrm>
            <a:off x="284299" y="4271000"/>
            <a:ext cx="7698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 Medium"/>
                <a:ea typeface="Bodoni Moda Medium"/>
                <a:cs typeface="Bodoni Moda Medium"/>
                <a:sym typeface="Bodoni Moda Medium"/>
              </a:rPr>
              <a:t>Input T</a:t>
            </a:r>
            <a:endParaRPr sz="12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pic>
        <p:nvPicPr>
          <p:cNvPr id="575" name="Google Shape;575;p44"/>
          <p:cNvPicPr preferRelativeResize="0"/>
          <p:nvPr/>
        </p:nvPicPr>
        <p:blipFill rotWithShape="1">
          <a:blip r:embed="rId4">
            <a:alphaModFix/>
          </a:blip>
          <a:srcRect b="6033" l="91079" r="640" t="12659"/>
          <a:stretch/>
        </p:blipFill>
        <p:spPr>
          <a:xfrm>
            <a:off x="8045138" y="3025645"/>
            <a:ext cx="648003" cy="65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4"/>
          <p:cNvSpPr txBox="1"/>
          <p:nvPr/>
        </p:nvSpPr>
        <p:spPr>
          <a:xfrm>
            <a:off x="7735975" y="3729600"/>
            <a:ext cx="1319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000" spcFirstLastPara="1" rIns="18000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 Medium"/>
                <a:ea typeface="Bodoni Moda Medium"/>
                <a:cs typeface="Bodoni Moda Medium"/>
                <a:sym typeface="Bodoni Moda Medium"/>
              </a:rPr>
              <a:t>Predicted Frame</a:t>
            </a:r>
            <a:endParaRPr sz="12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pic>
        <p:nvPicPr>
          <p:cNvPr id="577" name="Google Shape;577;p44"/>
          <p:cNvPicPr preferRelativeResize="0"/>
          <p:nvPr/>
        </p:nvPicPr>
        <p:blipFill rotWithShape="1">
          <a:blip r:embed="rId5">
            <a:alphaModFix/>
          </a:blip>
          <a:srcRect b="84455" l="93807" r="386" t="989"/>
          <a:stretch/>
        </p:blipFill>
        <p:spPr>
          <a:xfrm>
            <a:off x="6619912" y="3793250"/>
            <a:ext cx="489600" cy="4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4"/>
          <p:cNvPicPr preferRelativeResize="0"/>
          <p:nvPr/>
        </p:nvPicPr>
        <p:blipFill rotWithShape="1">
          <a:blip r:embed="rId5">
            <a:alphaModFix/>
          </a:blip>
          <a:srcRect b="2084" l="93843" r="350" t="83201"/>
          <a:stretch/>
        </p:blipFill>
        <p:spPr>
          <a:xfrm>
            <a:off x="6619888" y="2374800"/>
            <a:ext cx="489600" cy="49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4"/>
          <p:cNvPicPr preferRelativeResize="0"/>
          <p:nvPr/>
        </p:nvPicPr>
        <p:blipFill rotWithShape="1">
          <a:blip r:embed="rId5">
            <a:alphaModFix/>
          </a:blip>
          <a:srcRect b="67963" l="93815" r="378" t="17432"/>
          <a:stretch/>
        </p:blipFill>
        <p:spPr>
          <a:xfrm>
            <a:off x="6620388" y="2946688"/>
            <a:ext cx="488627" cy="490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44"/>
          <p:cNvGrpSpPr/>
          <p:nvPr/>
        </p:nvGrpSpPr>
        <p:grpSpPr>
          <a:xfrm>
            <a:off x="5809798" y="2879700"/>
            <a:ext cx="670300" cy="962100"/>
            <a:chOff x="6818148" y="1827825"/>
            <a:chExt cx="670300" cy="962100"/>
          </a:xfrm>
        </p:grpSpPr>
        <p:sp>
          <p:nvSpPr>
            <p:cNvPr id="581" name="Google Shape;581;p44"/>
            <p:cNvSpPr/>
            <p:nvPr/>
          </p:nvSpPr>
          <p:spPr>
            <a:xfrm flipH="1" rot="5400000">
              <a:off x="6672248" y="1973725"/>
              <a:ext cx="962100" cy="67030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2" name="Google Shape;582;p44"/>
            <p:cNvSpPr txBox="1"/>
            <p:nvPr/>
          </p:nvSpPr>
          <p:spPr>
            <a:xfrm>
              <a:off x="6818500" y="2031825"/>
              <a:ext cx="665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0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Slot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583" name="Google Shape;583;p44"/>
          <p:cNvCxnSpPr>
            <a:stCxn id="559" idx="3"/>
            <a:endCxn id="582" idx="1"/>
          </p:cNvCxnSpPr>
          <p:nvPr/>
        </p:nvCxnSpPr>
        <p:spPr>
          <a:xfrm>
            <a:off x="5475958" y="3352899"/>
            <a:ext cx="334200" cy="78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84" name="Google Shape;584;p44"/>
          <p:cNvGrpSpPr/>
          <p:nvPr/>
        </p:nvGrpSpPr>
        <p:grpSpPr>
          <a:xfrm>
            <a:off x="6840846" y="3515507"/>
            <a:ext cx="47715" cy="214100"/>
            <a:chOff x="7885796" y="2666332"/>
            <a:chExt cx="47715" cy="214100"/>
          </a:xfrm>
        </p:grpSpPr>
        <p:sp>
          <p:nvSpPr>
            <p:cNvPr id="585" name="Google Shape;585;p44"/>
            <p:cNvSpPr/>
            <p:nvPr/>
          </p:nvSpPr>
          <p:spPr>
            <a:xfrm>
              <a:off x="7885796" y="2666332"/>
              <a:ext cx="47700" cy="48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7885804" y="2748932"/>
              <a:ext cx="47700" cy="48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7885811" y="2831532"/>
              <a:ext cx="47700" cy="48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88" name="Google Shape;588;p44"/>
          <p:cNvSpPr txBox="1"/>
          <p:nvPr/>
        </p:nvSpPr>
        <p:spPr>
          <a:xfrm>
            <a:off x="6166550" y="4319725"/>
            <a:ext cx="1453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 Medium"/>
                <a:ea typeface="Bodoni Moda Medium"/>
                <a:cs typeface="Bodoni Moda Medium"/>
                <a:sym typeface="Bodoni Moda Medium"/>
              </a:rPr>
              <a:t>Predicted Objects</a:t>
            </a:r>
            <a:endParaRPr sz="12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589" name="Google Shape;589;p44"/>
          <p:cNvGrpSpPr/>
          <p:nvPr/>
        </p:nvGrpSpPr>
        <p:grpSpPr>
          <a:xfrm>
            <a:off x="1416700" y="2538514"/>
            <a:ext cx="670300" cy="605450"/>
            <a:chOff x="6818148" y="1827825"/>
            <a:chExt cx="670300" cy="962100"/>
          </a:xfrm>
        </p:grpSpPr>
        <p:sp>
          <p:nvSpPr>
            <p:cNvPr id="590" name="Google Shape;590;p44"/>
            <p:cNvSpPr/>
            <p:nvPr/>
          </p:nvSpPr>
          <p:spPr>
            <a:xfrm flipH="1" rot="5400000">
              <a:off x="6672248" y="1973725"/>
              <a:ext cx="962100" cy="67030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1" name="Google Shape;591;p44"/>
            <p:cNvSpPr txBox="1"/>
            <p:nvPr/>
          </p:nvSpPr>
          <p:spPr>
            <a:xfrm>
              <a:off x="6818500" y="2031825"/>
              <a:ext cx="6651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0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592" name="Google Shape;592;p44"/>
          <p:cNvCxnSpPr>
            <a:stCxn id="571" idx="3"/>
            <a:endCxn id="591" idx="1"/>
          </p:cNvCxnSpPr>
          <p:nvPr/>
        </p:nvCxnSpPr>
        <p:spPr>
          <a:xfrm>
            <a:off x="993202" y="2849075"/>
            <a:ext cx="423900" cy="24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44"/>
          <p:cNvCxnSpPr>
            <a:stCxn id="591" idx="3"/>
            <a:endCxn id="551" idx="1"/>
          </p:cNvCxnSpPr>
          <p:nvPr/>
        </p:nvCxnSpPr>
        <p:spPr>
          <a:xfrm flipH="1" rot="10800000">
            <a:off x="2082152" y="2846523"/>
            <a:ext cx="450300" cy="5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44"/>
          <p:cNvCxnSpPr>
            <a:stCxn id="551" idx="3"/>
            <a:endCxn id="569" idx="1"/>
          </p:cNvCxnSpPr>
          <p:nvPr/>
        </p:nvCxnSpPr>
        <p:spPr>
          <a:xfrm>
            <a:off x="3064447" y="2846462"/>
            <a:ext cx="791100" cy="3351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5" name="Google Shape;595;p44"/>
          <p:cNvGrpSpPr/>
          <p:nvPr/>
        </p:nvGrpSpPr>
        <p:grpSpPr>
          <a:xfrm>
            <a:off x="2532814" y="3747724"/>
            <a:ext cx="532033" cy="497475"/>
            <a:chOff x="1561900" y="1536338"/>
            <a:chExt cx="834300" cy="800700"/>
          </a:xfrm>
        </p:grpSpPr>
        <p:sp>
          <p:nvSpPr>
            <p:cNvPr id="596" name="Google Shape;596;p44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7" name="Google Shape;597;p44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598" name="Google Shape;598;p44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rgbClr val="EEECE1"/>
              </a:solidFill>
              <a:ln cap="flat" cmpd="sng" w="9525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4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rgbClr val="EEECE1"/>
              </a:solidFill>
              <a:ln cap="flat" cmpd="sng" w="9525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4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rgbClr val="EEECE1"/>
              </a:solidFill>
              <a:ln cap="flat" cmpd="sng" w="9525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1" name="Google Shape;601;p44"/>
          <p:cNvSpPr txBox="1"/>
          <p:nvPr/>
        </p:nvSpPr>
        <p:spPr>
          <a:xfrm>
            <a:off x="2288233" y="3496800"/>
            <a:ext cx="1021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 Medium"/>
                <a:ea typeface="Bodoni Moda Medium"/>
                <a:cs typeface="Bodoni Moda Medium"/>
                <a:sym typeface="Bodoni Moda Medium"/>
              </a:rPr>
              <a:t>Object Slots T</a:t>
            </a:r>
            <a:endParaRPr sz="12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602" name="Google Shape;602;p44"/>
          <p:cNvGrpSpPr/>
          <p:nvPr/>
        </p:nvGrpSpPr>
        <p:grpSpPr>
          <a:xfrm>
            <a:off x="1417100" y="3688514"/>
            <a:ext cx="670300" cy="605450"/>
            <a:chOff x="6818148" y="1827825"/>
            <a:chExt cx="670300" cy="962100"/>
          </a:xfrm>
        </p:grpSpPr>
        <p:sp>
          <p:nvSpPr>
            <p:cNvPr id="603" name="Google Shape;603;p44"/>
            <p:cNvSpPr/>
            <p:nvPr/>
          </p:nvSpPr>
          <p:spPr>
            <a:xfrm flipH="1" rot="5400000">
              <a:off x="6672248" y="1973725"/>
              <a:ext cx="962100" cy="67030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604" name="Google Shape;604;p44"/>
            <p:cNvSpPr txBox="1"/>
            <p:nvPr/>
          </p:nvSpPr>
          <p:spPr>
            <a:xfrm>
              <a:off x="6818500" y="2031825"/>
              <a:ext cx="6651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0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605" name="Google Shape;605;p44"/>
          <p:cNvCxnSpPr>
            <a:stCxn id="572" idx="3"/>
            <a:endCxn id="604" idx="1"/>
          </p:cNvCxnSpPr>
          <p:nvPr/>
        </p:nvCxnSpPr>
        <p:spPr>
          <a:xfrm flipH="1" rot="10800000">
            <a:off x="993202" y="4001760"/>
            <a:ext cx="424200" cy="33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44"/>
          <p:cNvCxnSpPr>
            <a:stCxn id="604" idx="3"/>
            <a:endCxn id="596" idx="1"/>
          </p:cNvCxnSpPr>
          <p:nvPr/>
        </p:nvCxnSpPr>
        <p:spPr>
          <a:xfrm flipH="1" rot="10800000">
            <a:off x="2082552" y="3996523"/>
            <a:ext cx="450300" cy="51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4"/>
          <p:cNvCxnSpPr>
            <a:stCxn id="596" idx="3"/>
            <a:endCxn id="570" idx="1"/>
          </p:cNvCxnSpPr>
          <p:nvPr/>
        </p:nvCxnSpPr>
        <p:spPr>
          <a:xfrm flipH="1" rot="10800000">
            <a:off x="3064847" y="3495762"/>
            <a:ext cx="794700" cy="5007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08" name="Google Shape;608;p44"/>
          <p:cNvGrpSpPr/>
          <p:nvPr/>
        </p:nvGrpSpPr>
        <p:grpSpPr>
          <a:xfrm>
            <a:off x="3629546" y="3231607"/>
            <a:ext cx="47715" cy="214100"/>
            <a:chOff x="7885796" y="2666332"/>
            <a:chExt cx="47715" cy="214100"/>
          </a:xfrm>
        </p:grpSpPr>
        <p:sp>
          <p:nvSpPr>
            <p:cNvPr id="609" name="Google Shape;609;p44"/>
            <p:cNvSpPr/>
            <p:nvPr/>
          </p:nvSpPr>
          <p:spPr>
            <a:xfrm>
              <a:off x="7885796" y="2666332"/>
              <a:ext cx="47700" cy="48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7885804" y="2748932"/>
              <a:ext cx="47700" cy="48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7885811" y="2831532"/>
              <a:ext cx="47700" cy="48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grpSp>
        <p:nvGrpSpPr>
          <p:cNvPr id="612" name="Google Shape;612;p44"/>
          <p:cNvGrpSpPr/>
          <p:nvPr/>
        </p:nvGrpSpPr>
        <p:grpSpPr>
          <a:xfrm>
            <a:off x="645346" y="3422495"/>
            <a:ext cx="47715" cy="214100"/>
            <a:chOff x="7885796" y="2666332"/>
            <a:chExt cx="47715" cy="214100"/>
          </a:xfrm>
        </p:grpSpPr>
        <p:sp>
          <p:nvSpPr>
            <p:cNvPr id="613" name="Google Shape;613;p44"/>
            <p:cNvSpPr/>
            <p:nvPr/>
          </p:nvSpPr>
          <p:spPr>
            <a:xfrm>
              <a:off x="7885796" y="2666332"/>
              <a:ext cx="47700" cy="48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7885804" y="2748932"/>
              <a:ext cx="47700" cy="48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7885811" y="2831532"/>
              <a:ext cx="47700" cy="48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616" name="Google Shape;616;p44"/>
          <p:cNvSpPr/>
          <p:nvPr/>
        </p:nvSpPr>
        <p:spPr>
          <a:xfrm>
            <a:off x="7555575" y="3233513"/>
            <a:ext cx="261300" cy="229800"/>
          </a:xfrm>
          <a:prstGeom prst="ellipse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endParaRPr/>
          </a:p>
        </p:txBody>
      </p:sp>
      <p:cxnSp>
        <p:nvCxnSpPr>
          <p:cNvPr id="617" name="Google Shape;617;p44"/>
          <p:cNvCxnSpPr>
            <a:stCxn id="616" idx="6"/>
            <a:endCxn id="575" idx="1"/>
          </p:cNvCxnSpPr>
          <p:nvPr/>
        </p:nvCxnSpPr>
        <p:spPr>
          <a:xfrm>
            <a:off x="7816875" y="3348413"/>
            <a:ext cx="228300" cy="45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44"/>
          <p:cNvCxnSpPr>
            <a:stCxn id="579" idx="3"/>
            <a:endCxn id="616" idx="1"/>
          </p:cNvCxnSpPr>
          <p:nvPr/>
        </p:nvCxnSpPr>
        <p:spPr>
          <a:xfrm>
            <a:off x="7109015" y="3191838"/>
            <a:ext cx="484800" cy="75300"/>
          </a:xfrm>
          <a:prstGeom prst="curvedConnector2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44"/>
          <p:cNvCxnSpPr>
            <a:stCxn id="578" idx="3"/>
            <a:endCxn id="616" idx="0"/>
          </p:cNvCxnSpPr>
          <p:nvPr/>
        </p:nvCxnSpPr>
        <p:spPr>
          <a:xfrm>
            <a:off x="7109488" y="2621483"/>
            <a:ext cx="576600" cy="612000"/>
          </a:xfrm>
          <a:prstGeom prst="curvedConnector2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44"/>
          <p:cNvCxnSpPr>
            <a:stCxn id="577" idx="3"/>
            <a:endCxn id="616" idx="4"/>
          </p:cNvCxnSpPr>
          <p:nvPr/>
        </p:nvCxnSpPr>
        <p:spPr>
          <a:xfrm flipH="1" rot="10800000">
            <a:off x="7109512" y="3463250"/>
            <a:ext cx="576600" cy="574800"/>
          </a:xfrm>
          <a:prstGeom prst="curvedConnector2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44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Object-Centric</a:t>
            </a:r>
            <a:r>
              <a:rPr lang="en-GB"/>
              <a:t> Prediction</a:t>
            </a:r>
            <a:endParaRPr/>
          </a:p>
        </p:txBody>
      </p:sp>
      <p:sp>
        <p:nvSpPr>
          <p:cNvPr id="622" name="Google Shape;622;p44"/>
          <p:cNvSpPr txBox="1"/>
          <p:nvPr/>
        </p:nvSpPr>
        <p:spPr>
          <a:xfrm>
            <a:off x="2910000" y="1779000"/>
            <a:ext cx="332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80000"/>
                </a:solidFill>
              </a:rPr>
              <a:t>Pre-trained Components of SAVi Model</a:t>
            </a:r>
            <a:endParaRPr sz="1600">
              <a:solidFill>
                <a:srgbClr val="980000"/>
              </a:solidFill>
            </a:endParaRPr>
          </a:p>
        </p:txBody>
      </p:sp>
      <p:cxnSp>
        <p:nvCxnSpPr>
          <p:cNvPr id="623" name="Google Shape;623;p44"/>
          <p:cNvCxnSpPr>
            <a:endCxn id="591" idx="3"/>
          </p:cNvCxnSpPr>
          <p:nvPr/>
        </p:nvCxnSpPr>
        <p:spPr>
          <a:xfrm flipH="1">
            <a:off x="2082152" y="2175723"/>
            <a:ext cx="1321500" cy="67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4" name="Google Shape;624;p44"/>
          <p:cNvCxnSpPr>
            <a:endCxn id="604" idx="3"/>
          </p:cNvCxnSpPr>
          <p:nvPr/>
        </p:nvCxnSpPr>
        <p:spPr>
          <a:xfrm flipH="1">
            <a:off x="2082552" y="2226223"/>
            <a:ext cx="1978200" cy="177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5" name="Google Shape;625;p44"/>
          <p:cNvCxnSpPr>
            <a:endCxn id="581" idx="3"/>
          </p:cNvCxnSpPr>
          <p:nvPr/>
        </p:nvCxnSpPr>
        <p:spPr>
          <a:xfrm>
            <a:off x="4970748" y="2302110"/>
            <a:ext cx="1174200" cy="67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5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3400"/>
              <a:t>Predictor Modules</a:t>
            </a:r>
            <a:endParaRPr sz="3400"/>
          </a:p>
        </p:txBody>
      </p:sp>
      <p:sp>
        <p:nvSpPr>
          <p:cNvPr id="631" name="Google Shape;631;p4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6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R</a:t>
            </a:r>
            <a:r>
              <a:rPr lang="en-GB"/>
              <a:t>NN </a:t>
            </a:r>
            <a:r>
              <a:rPr lang="en-GB"/>
              <a:t>Predictor</a:t>
            </a:r>
            <a:endParaRPr/>
          </a:p>
        </p:txBody>
      </p:sp>
      <p:grpSp>
        <p:nvGrpSpPr>
          <p:cNvPr id="637" name="Google Shape;637;p46"/>
          <p:cNvGrpSpPr/>
          <p:nvPr/>
        </p:nvGrpSpPr>
        <p:grpSpPr>
          <a:xfrm>
            <a:off x="1171150" y="3348575"/>
            <a:ext cx="832500" cy="359700"/>
            <a:chOff x="1531100" y="1368775"/>
            <a:chExt cx="832500" cy="359700"/>
          </a:xfrm>
        </p:grpSpPr>
        <p:sp>
          <p:nvSpPr>
            <p:cNvPr id="638" name="Google Shape;638;p46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6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640" name="Google Shape;640;p46"/>
          <p:cNvSpPr/>
          <p:nvPr/>
        </p:nvSpPr>
        <p:spPr>
          <a:xfrm flipH="1" rot="10800000">
            <a:off x="1542989" y="4043051"/>
            <a:ext cx="88800" cy="43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/>
          <p:nvPr/>
        </p:nvSpPr>
        <p:spPr>
          <a:xfrm flipH="1" rot="10800000">
            <a:off x="2918861" y="4042926"/>
            <a:ext cx="88800" cy="43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 flipH="1" rot="10800000">
            <a:off x="5298471" y="4042926"/>
            <a:ext cx="88800" cy="43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/>
          <p:nvPr/>
        </p:nvSpPr>
        <p:spPr>
          <a:xfrm flipH="1" rot="10800000">
            <a:off x="6921318" y="4042926"/>
            <a:ext cx="88800" cy="432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 txBox="1"/>
          <p:nvPr/>
        </p:nvSpPr>
        <p:spPr>
          <a:xfrm>
            <a:off x="1631800" y="4465450"/>
            <a:ext cx="13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Seed </a:t>
            </a: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Slots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645" name="Google Shape;645;p46"/>
          <p:cNvSpPr txBox="1"/>
          <p:nvPr/>
        </p:nvSpPr>
        <p:spPr>
          <a:xfrm>
            <a:off x="5387275" y="4465450"/>
            <a:ext cx="1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Predicted Slots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646" name="Google Shape;646;p46"/>
          <p:cNvGrpSpPr/>
          <p:nvPr/>
        </p:nvGrpSpPr>
        <p:grpSpPr>
          <a:xfrm>
            <a:off x="3973075" y="3580600"/>
            <a:ext cx="359967" cy="78600"/>
            <a:chOff x="8714375" y="4605925"/>
            <a:chExt cx="359967" cy="78600"/>
          </a:xfrm>
        </p:grpSpPr>
        <p:sp>
          <p:nvSpPr>
            <p:cNvPr id="647" name="Google Shape;647;p46"/>
            <p:cNvSpPr/>
            <p:nvPr/>
          </p:nvSpPr>
          <p:spPr>
            <a:xfrm>
              <a:off x="8714375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8857009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8999642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cxnSp>
        <p:nvCxnSpPr>
          <p:cNvPr id="650" name="Google Shape;650;p46"/>
          <p:cNvCxnSpPr>
            <a:endCxn id="638" idx="3"/>
          </p:cNvCxnSpPr>
          <p:nvPr/>
        </p:nvCxnSpPr>
        <p:spPr>
          <a:xfrm rot="10800000">
            <a:off x="1587400" y="3708275"/>
            <a:ext cx="0" cy="3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51" name="Google Shape;651;p46"/>
          <p:cNvGrpSpPr/>
          <p:nvPr/>
        </p:nvGrpSpPr>
        <p:grpSpPr>
          <a:xfrm>
            <a:off x="2547000" y="3348575"/>
            <a:ext cx="832500" cy="359700"/>
            <a:chOff x="1531100" y="1368775"/>
            <a:chExt cx="832500" cy="359700"/>
          </a:xfrm>
        </p:grpSpPr>
        <p:sp>
          <p:nvSpPr>
            <p:cNvPr id="652" name="Google Shape;652;p46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6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654" name="Google Shape;654;p46"/>
          <p:cNvCxnSpPr>
            <a:endCxn id="652" idx="3"/>
          </p:cNvCxnSpPr>
          <p:nvPr/>
        </p:nvCxnSpPr>
        <p:spPr>
          <a:xfrm rot="10800000">
            <a:off x="2963250" y="3708275"/>
            <a:ext cx="0" cy="2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46"/>
          <p:cNvCxnSpPr>
            <a:stCxn id="638" idx="0"/>
            <a:endCxn id="652" idx="2"/>
          </p:cNvCxnSpPr>
          <p:nvPr/>
        </p:nvCxnSpPr>
        <p:spPr>
          <a:xfrm>
            <a:off x="2003650" y="3528425"/>
            <a:ext cx="54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656" name="Google Shape;656;p46"/>
          <p:cNvGrpSpPr/>
          <p:nvPr/>
        </p:nvGrpSpPr>
        <p:grpSpPr>
          <a:xfrm>
            <a:off x="4926625" y="3348575"/>
            <a:ext cx="832500" cy="359700"/>
            <a:chOff x="1531100" y="1368775"/>
            <a:chExt cx="832500" cy="359700"/>
          </a:xfrm>
        </p:grpSpPr>
        <p:sp>
          <p:nvSpPr>
            <p:cNvPr id="657" name="Google Shape;657;p46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6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659" name="Google Shape;659;p46"/>
          <p:cNvCxnSpPr/>
          <p:nvPr/>
        </p:nvCxnSpPr>
        <p:spPr>
          <a:xfrm>
            <a:off x="4409725" y="3527775"/>
            <a:ext cx="5136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46"/>
          <p:cNvCxnSpPr>
            <a:stCxn id="657" idx="3"/>
            <a:endCxn id="642" idx="2"/>
          </p:cNvCxnSpPr>
          <p:nvPr/>
        </p:nvCxnSpPr>
        <p:spPr>
          <a:xfrm>
            <a:off x="5342875" y="3708275"/>
            <a:ext cx="0" cy="3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61" name="Google Shape;661;p46"/>
          <p:cNvGrpSpPr/>
          <p:nvPr/>
        </p:nvGrpSpPr>
        <p:grpSpPr>
          <a:xfrm>
            <a:off x="6549475" y="3348575"/>
            <a:ext cx="832500" cy="359700"/>
            <a:chOff x="1531100" y="1368775"/>
            <a:chExt cx="832500" cy="359700"/>
          </a:xfrm>
        </p:grpSpPr>
        <p:sp>
          <p:nvSpPr>
            <p:cNvPr id="662" name="Google Shape;662;p46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6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664" name="Google Shape;664;p46"/>
          <p:cNvCxnSpPr>
            <a:endCxn id="643" idx="2"/>
          </p:cNvCxnSpPr>
          <p:nvPr/>
        </p:nvCxnSpPr>
        <p:spPr>
          <a:xfrm>
            <a:off x="6965718" y="3708126"/>
            <a:ext cx="0" cy="3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46"/>
          <p:cNvCxnSpPr>
            <a:endCxn id="662" idx="2"/>
          </p:cNvCxnSpPr>
          <p:nvPr/>
        </p:nvCxnSpPr>
        <p:spPr>
          <a:xfrm>
            <a:off x="5758975" y="3528425"/>
            <a:ext cx="79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66" name="Google Shape;666;p46"/>
          <p:cNvSpPr txBox="1"/>
          <p:nvPr>
            <p:ph idx="2" type="body"/>
          </p:nvPr>
        </p:nvSpPr>
        <p:spPr>
          <a:xfrm>
            <a:off x="579125" y="1185400"/>
            <a:ext cx="4763700" cy="177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Works for aligned single slots at the time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For N slots, we need N RNN predictor modules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Carries the motion information in its hidden states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Cannot model interaction between objects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We implement it using LSTM cells</a:t>
            </a:r>
            <a:endParaRPr sz="1400"/>
          </a:p>
        </p:txBody>
      </p:sp>
      <p:sp>
        <p:nvSpPr>
          <p:cNvPr id="667" name="Google Shape;667;p46"/>
          <p:cNvSpPr txBox="1"/>
          <p:nvPr/>
        </p:nvSpPr>
        <p:spPr>
          <a:xfrm>
            <a:off x="519300" y="2956300"/>
            <a:ext cx="3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odoni Moda"/>
                <a:ea typeface="Bodoni Moda"/>
                <a:cs typeface="Bodoni Moda"/>
                <a:sym typeface="Bodoni Moda"/>
              </a:rPr>
              <a:t>Seed Stage</a:t>
            </a: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: Initializing RNN states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668" name="Google Shape;668;p46"/>
          <p:cNvCxnSpPr>
            <a:stCxn id="652" idx="0"/>
          </p:cNvCxnSpPr>
          <p:nvPr/>
        </p:nvCxnSpPr>
        <p:spPr>
          <a:xfrm flipH="1" rot="10800000">
            <a:off x="3379500" y="3527825"/>
            <a:ext cx="4092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69" name="Google Shape;669;p46"/>
          <p:cNvSpPr txBox="1"/>
          <p:nvPr/>
        </p:nvSpPr>
        <p:spPr>
          <a:xfrm>
            <a:off x="4557900" y="2956300"/>
            <a:ext cx="42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odoni Moda"/>
                <a:ea typeface="Bodoni Moda"/>
                <a:cs typeface="Bodoni Moda"/>
                <a:sym typeface="Bodoni Moda"/>
              </a:rPr>
              <a:t>Predict</a:t>
            </a:r>
            <a:r>
              <a:rPr b="1" lang="en-GB">
                <a:latin typeface="Bodoni Moda"/>
                <a:ea typeface="Bodoni Moda"/>
                <a:cs typeface="Bodoni Moda"/>
                <a:sym typeface="Bodoni Moda"/>
              </a:rPr>
              <a:t> Stage</a:t>
            </a: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: Using state to predict future slots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670" name="Google Shape;670;p4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1" name="Google Shape;671;p46"/>
          <p:cNvSpPr/>
          <p:nvPr/>
        </p:nvSpPr>
        <p:spPr>
          <a:xfrm rot="5400000">
            <a:off x="6040343" y="1939741"/>
            <a:ext cx="109800" cy="583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 rot="5400000">
            <a:off x="8321210" y="1939741"/>
            <a:ext cx="109800" cy="583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46"/>
          <p:cNvCxnSpPr>
            <a:stCxn id="671" idx="0"/>
            <a:endCxn id="674" idx="2"/>
          </p:cNvCxnSpPr>
          <p:nvPr/>
        </p:nvCxnSpPr>
        <p:spPr>
          <a:xfrm flipH="1" rot="10800000">
            <a:off x="6386843" y="2230741"/>
            <a:ext cx="391500" cy="6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46"/>
          <p:cNvCxnSpPr>
            <a:stCxn id="674" idx="0"/>
            <a:endCxn id="672" idx="2"/>
          </p:cNvCxnSpPr>
          <p:nvPr/>
        </p:nvCxnSpPr>
        <p:spPr>
          <a:xfrm>
            <a:off x="7693864" y="2230749"/>
            <a:ext cx="390600" cy="600"/>
          </a:xfrm>
          <a:prstGeom prst="straightConnector1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76" name="Google Shape;676;p46"/>
          <p:cNvGrpSpPr/>
          <p:nvPr/>
        </p:nvGrpSpPr>
        <p:grpSpPr>
          <a:xfrm>
            <a:off x="5759136" y="951789"/>
            <a:ext cx="3399097" cy="1464370"/>
            <a:chOff x="797024" y="-18487"/>
            <a:chExt cx="3746387" cy="1612387"/>
          </a:xfrm>
        </p:grpSpPr>
        <p:sp>
          <p:nvSpPr>
            <p:cNvPr id="677" name="Google Shape;677;p46"/>
            <p:cNvSpPr/>
            <p:nvPr/>
          </p:nvSpPr>
          <p:spPr>
            <a:xfrm rot="5400000">
              <a:off x="1107525" y="153738"/>
              <a:ext cx="120300" cy="6432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8" name="Google Shape;678;p46"/>
            <p:cNvGrpSpPr/>
            <p:nvPr/>
          </p:nvGrpSpPr>
          <p:grpSpPr>
            <a:xfrm>
              <a:off x="1920525" y="271199"/>
              <a:ext cx="1008900" cy="408300"/>
              <a:chOff x="2269050" y="2068924"/>
              <a:chExt cx="1008900" cy="408300"/>
            </a:xfrm>
          </p:grpSpPr>
          <p:sp>
            <p:nvSpPr>
              <p:cNvPr id="679" name="Google Shape;679;p46"/>
              <p:cNvSpPr/>
              <p:nvPr/>
            </p:nvSpPr>
            <p:spPr>
              <a:xfrm rot="5400000">
                <a:off x="2569350" y="1768624"/>
                <a:ext cx="408300" cy="10089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 cap="flat" cmpd="sng" w="19050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6"/>
              <p:cNvSpPr txBox="1"/>
              <p:nvPr/>
            </p:nvSpPr>
            <p:spPr>
              <a:xfrm>
                <a:off x="2412300" y="2072975"/>
                <a:ext cx="722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RNN</a:t>
                </a:r>
                <a:endParaRPr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cxnSp>
          <p:nvCxnSpPr>
            <p:cNvPr id="681" name="Google Shape;681;p46"/>
            <p:cNvCxnSpPr>
              <a:stCxn id="677" idx="0"/>
              <a:endCxn id="679" idx="2"/>
            </p:cNvCxnSpPr>
            <p:nvPr/>
          </p:nvCxnSpPr>
          <p:spPr>
            <a:xfrm>
              <a:off x="1489275" y="475338"/>
              <a:ext cx="431400" cy="0"/>
            </a:xfrm>
            <a:prstGeom prst="straightConnector1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82" name="Google Shape;682;p46"/>
            <p:cNvCxnSpPr>
              <a:stCxn id="679" idx="0"/>
              <a:endCxn id="683" idx="2"/>
            </p:cNvCxnSpPr>
            <p:nvPr/>
          </p:nvCxnSpPr>
          <p:spPr>
            <a:xfrm>
              <a:off x="2929425" y="475349"/>
              <a:ext cx="431100" cy="0"/>
            </a:xfrm>
            <a:prstGeom prst="straightConnector1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4" name="Google Shape;684;p46"/>
            <p:cNvSpPr/>
            <p:nvPr/>
          </p:nvSpPr>
          <p:spPr>
            <a:xfrm rot="5400000">
              <a:off x="1107525" y="610938"/>
              <a:ext cx="120300" cy="643200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 rot="5400000">
              <a:off x="3622125" y="610938"/>
              <a:ext cx="120300" cy="6432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6" name="Google Shape;686;p46"/>
            <p:cNvGrpSpPr/>
            <p:nvPr/>
          </p:nvGrpSpPr>
          <p:grpSpPr>
            <a:xfrm>
              <a:off x="1920525" y="728399"/>
              <a:ext cx="1008900" cy="408300"/>
              <a:chOff x="2269050" y="2068924"/>
              <a:chExt cx="1008900" cy="408300"/>
            </a:xfrm>
          </p:grpSpPr>
          <p:sp>
            <p:nvSpPr>
              <p:cNvPr id="687" name="Google Shape;687;p46"/>
              <p:cNvSpPr/>
              <p:nvPr/>
            </p:nvSpPr>
            <p:spPr>
              <a:xfrm rot="5400000">
                <a:off x="2569350" y="1768624"/>
                <a:ext cx="408300" cy="10089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 cap="flat" cmpd="sng" w="19050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6"/>
              <p:cNvSpPr txBox="1"/>
              <p:nvPr/>
            </p:nvSpPr>
            <p:spPr>
              <a:xfrm>
                <a:off x="2412300" y="2072975"/>
                <a:ext cx="722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RNN</a:t>
                </a:r>
                <a:endParaRPr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cxnSp>
          <p:nvCxnSpPr>
            <p:cNvPr id="689" name="Google Shape;689;p46"/>
            <p:cNvCxnSpPr>
              <a:stCxn id="684" idx="0"/>
              <a:endCxn id="687" idx="2"/>
            </p:cNvCxnSpPr>
            <p:nvPr/>
          </p:nvCxnSpPr>
          <p:spPr>
            <a:xfrm>
              <a:off x="1489275" y="932538"/>
              <a:ext cx="431400" cy="0"/>
            </a:xfrm>
            <a:prstGeom prst="straightConnector1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0" name="Google Shape;690;p46"/>
            <p:cNvCxnSpPr>
              <a:stCxn id="687" idx="0"/>
              <a:endCxn id="685" idx="2"/>
            </p:cNvCxnSpPr>
            <p:nvPr/>
          </p:nvCxnSpPr>
          <p:spPr>
            <a:xfrm>
              <a:off x="2929425" y="932549"/>
              <a:ext cx="431100" cy="0"/>
            </a:xfrm>
            <a:prstGeom prst="straightConnector1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91" name="Google Shape;691;p46"/>
            <p:cNvGrpSpPr/>
            <p:nvPr/>
          </p:nvGrpSpPr>
          <p:grpSpPr>
            <a:xfrm>
              <a:off x="1920525" y="1185599"/>
              <a:ext cx="1008900" cy="408300"/>
              <a:chOff x="2269050" y="2068924"/>
              <a:chExt cx="1008900" cy="408300"/>
            </a:xfrm>
          </p:grpSpPr>
          <p:sp>
            <p:nvSpPr>
              <p:cNvPr id="674" name="Google Shape;674;p46"/>
              <p:cNvSpPr/>
              <p:nvPr/>
            </p:nvSpPr>
            <p:spPr>
              <a:xfrm rot="5400000">
                <a:off x="2569350" y="1768624"/>
                <a:ext cx="408300" cy="1008900"/>
              </a:xfrm>
              <a:prstGeom prst="roundRect">
                <a:avLst>
                  <a:gd fmla="val 16667" name="adj"/>
                </a:avLst>
              </a:prstGeom>
              <a:solidFill>
                <a:srgbClr val="FFE599"/>
              </a:solidFill>
              <a:ln cap="flat" cmpd="sng" w="19050">
                <a:solidFill>
                  <a:srgbClr val="1F49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6"/>
              <p:cNvSpPr txBox="1"/>
              <p:nvPr/>
            </p:nvSpPr>
            <p:spPr>
              <a:xfrm>
                <a:off x="2412300" y="2072975"/>
                <a:ext cx="722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RNN</a:t>
                </a:r>
                <a:endParaRPr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sp>
          <p:nvSpPr>
            <p:cNvPr id="693" name="Google Shape;693;p46"/>
            <p:cNvSpPr txBox="1"/>
            <p:nvPr/>
          </p:nvSpPr>
          <p:spPr>
            <a:xfrm>
              <a:off x="797024" y="-18487"/>
              <a:ext cx="58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Slots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694" name="Google Shape;694;p46"/>
            <p:cNvSpPr txBox="1"/>
            <p:nvPr/>
          </p:nvSpPr>
          <p:spPr>
            <a:xfrm>
              <a:off x="2836710" y="-18475"/>
              <a:ext cx="170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Predicted Slots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683" name="Google Shape;683;p46"/>
            <p:cNvSpPr/>
            <p:nvPr/>
          </p:nvSpPr>
          <p:spPr>
            <a:xfrm rot="5400000">
              <a:off x="3622125" y="153738"/>
              <a:ext cx="120300" cy="6432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140" name="Google Shape;140;p29"/>
          <p:cNvSpPr txBox="1"/>
          <p:nvPr>
            <p:ph idx="2" type="body"/>
          </p:nvPr>
        </p:nvSpPr>
        <p:spPr>
          <a:xfrm>
            <a:off x="376775" y="1655058"/>
            <a:ext cx="7548300" cy="5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Problem Stateme</a:t>
            </a:r>
            <a:r>
              <a:rPr lang="en-GB" sz="1900"/>
              <a:t>n</a:t>
            </a:r>
            <a:r>
              <a:rPr lang="en-GB" sz="1900"/>
              <a:t>t</a:t>
            </a:r>
            <a:endParaRPr sz="1900"/>
          </a:p>
        </p:txBody>
      </p:sp>
      <p:sp>
        <p:nvSpPr>
          <p:cNvPr id="141" name="Google Shape;141;p29"/>
          <p:cNvSpPr txBox="1"/>
          <p:nvPr>
            <p:ph idx="2" type="body"/>
          </p:nvPr>
        </p:nvSpPr>
        <p:spPr>
          <a:xfrm>
            <a:off x="376775" y="3180425"/>
            <a:ext cx="7079400" cy="5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Experiments and Results</a:t>
            </a:r>
            <a:endParaRPr sz="1900"/>
          </a:p>
        </p:txBody>
      </p:sp>
      <p:sp>
        <p:nvSpPr>
          <p:cNvPr id="142" name="Google Shape;142;p29"/>
          <p:cNvSpPr txBox="1"/>
          <p:nvPr>
            <p:ph idx="2" type="body"/>
          </p:nvPr>
        </p:nvSpPr>
        <p:spPr>
          <a:xfrm>
            <a:off x="376775" y="2682817"/>
            <a:ext cx="7548300" cy="42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Approach</a:t>
            </a:r>
            <a:endParaRPr sz="1900"/>
          </a:p>
        </p:txBody>
      </p:sp>
      <p:sp>
        <p:nvSpPr>
          <p:cNvPr id="143" name="Google Shape;143;p29"/>
          <p:cNvSpPr txBox="1"/>
          <p:nvPr>
            <p:ph idx="2" type="body"/>
          </p:nvPr>
        </p:nvSpPr>
        <p:spPr>
          <a:xfrm>
            <a:off x="376775" y="2181025"/>
            <a:ext cx="7548300" cy="5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Related Work</a:t>
            </a:r>
            <a:endParaRPr sz="1900"/>
          </a:p>
        </p:txBody>
      </p:sp>
      <p:sp>
        <p:nvSpPr>
          <p:cNvPr id="144" name="Google Shape;144;p29"/>
          <p:cNvSpPr txBox="1"/>
          <p:nvPr>
            <p:ph idx="2" type="body"/>
          </p:nvPr>
        </p:nvSpPr>
        <p:spPr>
          <a:xfrm>
            <a:off x="376775" y="3630200"/>
            <a:ext cx="7079400" cy="50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GB" sz="1900"/>
              <a:t>Conclusion</a:t>
            </a:r>
            <a:endParaRPr sz="1900"/>
          </a:p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7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sp>
        <p:nvSpPr>
          <p:cNvPr id="700" name="Google Shape;700;p47"/>
          <p:cNvSpPr txBox="1"/>
          <p:nvPr>
            <p:ph idx="2" type="body"/>
          </p:nvPr>
        </p:nvSpPr>
        <p:spPr>
          <a:xfrm>
            <a:off x="579125" y="1257775"/>
            <a:ext cx="5478000" cy="278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Input consists of all slots in all time steps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Slots simultaneously attend to all previous slots in all previous time steps, i.e., histories of its own and of all other slots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Positional encoding along time dimension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Attention complexity is O(N</a:t>
            </a:r>
            <a:r>
              <a:rPr baseline="30000" lang="en-GB" sz="1400"/>
              <a:t>2</a:t>
            </a:r>
            <a:r>
              <a:rPr lang="en-GB" sz="1400"/>
              <a:t> * T</a:t>
            </a:r>
            <a:r>
              <a:rPr baseline="30000" lang="en-GB" sz="1400"/>
              <a:t>2</a:t>
            </a:r>
            <a:r>
              <a:rPr lang="en-GB" sz="1400"/>
              <a:t>)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N: number of slots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T: number of time steps</a:t>
            </a:r>
            <a:endParaRPr sz="1400"/>
          </a:p>
        </p:txBody>
      </p:sp>
      <p:sp>
        <p:nvSpPr>
          <p:cNvPr id="701" name="Google Shape;701;p4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2" name="Google Shape;702;p47"/>
          <p:cNvSpPr/>
          <p:nvPr/>
        </p:nvSpPr>
        <p:spPr>
          <a:xfrm>
            <a:off x="6955804" y="4385227"/>
            <a:ext cx="1838100" cy="28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47"/>
          <p:cNvGrpSpPr/>
          <p:nvPr/>
        </p:nvGrpSpPr>
        <p:grpSpPr>
          <a:xfrm>
            <a:off x="7027802" y="4421250"/>
            <a:ext cx="1733525" cy="215039"/>
            <a:chOff x="6284380" y="1375310"/>
            <a:chExt cx="2233061" cy="324000"/>
          </a:xfrm>
        </p:grpSpPr>
        <p:sp>
          <p:nvSpPr>
            <p:cNvPr id="704" name="Google Shape;704;p47"/>
            <p:cNvSpPr/>
            <p:nvPr/>
          </p:nvSpPr>
          <p:spPr>
            <a:xfrm>
              <a:off x="6284380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6471951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6671095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6870229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7057799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7256944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7456077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7643648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7842792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8041926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8229496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8428641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47"/>
          <p:cNvSpPr/>
          <p:nvPr/>
        </p:nvSpPr>
        <p:spPr>
          <a:xfrm>
            <a:off x="6955800" y="627524"/>
            <a:ext cx="1838100" cy="28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" name="Google Shape;717;p47"/>
          <p:cNvGrpSpPr/>
          <p:nvPr/>
        </p:nvGrpSpPr>
        <p:grpSpPr>
          <a:xfrm>
            <a:off x="7018153" y="663564"/>
            <a:ext cx="1733525" cy="215039"/>
            <a:chOff x="6284380" y="1375310"/>
            <a:chExt cx="2233061" cy="324000"/>
          </a:xfrm>
        </p:grpSpPr>
        <p:sp>
          <p:nvSpPr>
            <p:cNvPr id="718" name="Google Shape;718;p47"/>
            <p:cNvSpPr/>
            <p:nvPr/>
          </p:nvSpPr>
          <p:spPr>
            <a:xfrm>
              <a:off x="6284380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6471951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6671095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6870229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7057799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7256944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7456077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7643648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7842792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8041926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8229496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8428641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47"/>
          <p:cNvGrpSpPr/>
          <p:nvPr/>
        </p:nvGrpSpPr>
        <p:grpSpPr>
          <a:xfrm>
            <a:off x="7112642" y="1609303"/>
            <a:ext cx="1400539" cy="1943362"/>
            <a:chOff x="3862550" y="2116675"/>
            <a:chExt cx="1288800" cy="2104800"/>
          </a:xfrm>
        </p:grpSpPr>
        <p:sp>
          <p:nvSpPr>
            <p:cNvPr id="731" name="Google Shape;731;p47"/>
            <p:cNvSpPr/>
            <p:nvPr/>
          </p:nvSpPr>
          <p:spPr>
            <a:xfrm>
              <a:off x="3862550" y="2116675"/>
              <a:ext cx="1288800" cy="2104800"/>
            </a:xfrm>
            <a:prstGeom prst="roundRect">
              <a:avLst>
                <a:gd fmla="val 16667" name="adj"/>
              </a:avLst>
            </a:prstGeom>
            <a:solidFill>
              <a:srgbClr val="EEEC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013474" y="3264725"/>
              <a:ext cx="996000" cy="3297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Masked Multi Head Attention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4013474" y="3870675"/>
              <a:ext cx="996000" cy="240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Layer Norm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4013474" y="2360125"/>
              <a:ext cx="996000" cy="240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36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MLP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4013474" y="2800450"/>
              <a:ext cx="996000" cy="240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Layer Norm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736" name="Google Shape;736;p47"/>
          <p:cNvCxnSpPr>
            <a:stCxn id="733" idx="0"/>
            <a:endCxn id="732" idx="2"/>
          </p:cNvCxnSpPr>
          <p:nvPr/>
        </p:nvCxnSpPr>
        <p:spPr>
          <a:xfrm rot="10800000">
            <a:off x="7817828" y="2973771"/>
            <a:ext cx="0" cy="25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47"/>
          <p:cNvCxnSpPr>
            <a:stCxn id="732" idx="0"/>
            <a:endCxn id="735" idx="2"/>
          </p:cNvCxnSpPr>
          <p:nvPr/>
        </p:nvCxnSpPr>
        <p:spPr>
          <a:xfrm rot="10800000">
            <a:off x="7817828" y="2463197"/>
            <a:ext cx="0" cy="20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47"/>
          <p:cNvCxnSpPr>
            <a:stCxn id="735" idx="0"/>
            <a:endCxn id="734" idx="2"/>
          </p:cNvCxnSpPr>
          <p:nvPr/>
        </p:nvCxnSpPr>
        <p:spPr>
          <a:xfrm rot="10800000">
            <a:off x="7817828" y="2056432"/>
            <a:ext cx="0" cy="18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47"/>
          <p:cNvCxnSpPr>
            <a:stCxn id="740" idx="0"/>
          </p:cNvCxnSpPr>
          <p:nvPr/>
        </p:nvCxnSpPr>
        <p:spPr>
          <a:xfrm flipH="1" rot="10800000">
            <a:off x="7817625" y="818063"/>
            <a:ext cx="10200" cy="328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47"/>
          <p:cNvSpPr/>
          <p:nvPr/>
        </p:nvSpPr>
        <p:spPr>
          <a:xfrm>
            <a:off x="7277225" y="3719401"/>
            <a:ext cx="1086000" cy="2892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Positional Encoding 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742" name="Google Shape;742;p47"/>
          <p:cNvCxnSpPr>
            <a:stCxn id="741" idx="2"/>
            <a:endCxn id="709" idx="0"/>
          </p:cNvCxnSpPr>
          <p:nvPr/>
        </p:nvCxnSpPr>
        <p:spPr>
          <a:xfrm flipH="1">
            <a:off x="7817225" y="4008601"/>
            <a:ext cx="3000" cy="41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43" name="Google Shape;743;p47"/>
          <p:cNvCxnSpPr>
            <a:stCxn id="741" idx="0"/>
            <a:endCxn id="731" idx="2"/>
          </p:cNvCxnSpPr>
          <p:nvPr/>
        </p:nvCxnSpPr>
        <p:spPr>
          <a:xfrm rot="10800000">
            <a:off x="7813025" y="3552601"/>
            <a:ext cx="7200" cy="16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47"/>
          <p:cNvCxnSpPr>
            <a:stCxn id="741" idx="2"/>
            <a:endCxn id="745" idx="6"/>
          </p:cNvCxnSpPr>
          <p:nvPr/>
        </p:nvCxnSpPr>
        <p:spPr>
          <a:xfrm rot="-5400000">
            <a:off x="6547325" y="2535901"/>
            <a:ext cx="2745600" cy="199800"/>
          </a:xfrm>
          <a:prstGeom prst="bentConnector4">
            <a:avLst>
              <a:gd fmla="val -8673" name="adj1"/>
              <a:gd fmla="val 390953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47"/>
          <p:cNvCxnSpPr/>
          <p:nvPr/>
        </p:nvCxnSpPr>
        <p:spPr>
          <a:xfrm flipH="1" rot="-5400000">
            <a:off x="7812783" y="1609266"/>
            <a:ext cx="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47"/>
          <p:cNvCxnSpPr>
            <a:stCxn id="731" idx="0"/>
            <a:endCxn id="740" idx="4"/>
          </p:cNvCxnSpPr>
          <p:nvPr/>
        </p:nvCxnSpPr>
        <p:spPr>
          <a:xfrm rot="-5400000">
            <a:off x="7700562" y="1492153"/>
            <a:ext cx="229500" cy="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47"/>
          <p:cNvSpPr/>
          <p:nvPr/>
        </p:nvSpPr>
        <p:spPr>
          <a:xfrm>
            <a:off x="7605615" y="1118393"/>
            <a:ext cx="414300" cy="2892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+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2" name="Google Shape;752;p48"/>
          <p:cNvCxnSpPr>
            <a:stCxn id="753" idx="2"/>
            <a:endCxn id="754" idx="6"/>
          </p:cNvCxnSpPr>
          <p:nvPr/>
        </p:nvCxnSpPr>
        <p:spPr>
          <a:xfrm rot="-5400000">
            <a:off x="6370848" y="2838341"/>
            <a:ext cx="2648400" cy="228600"/>
          </a:xfrm>
          <a:prstGeom prst="bentConnector4">
            <a:avLst>
              <a:gd fmla="val -7198" name="adj1"/>
              <a:gd fmla="val 377463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48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Sequential Object-Centric Transformer</a:t>
            </a:r>
            <a:endParaRPr/>
          </a:p>
        </p:txBody>
      </p:sp>
      <p:sp>
        <p:nvSpPr>
          <p:cNvPr id="756" name="Google Shape;756;p48"/>
          <p:cNvSpPr txBox="1"/>
          <p:nvPr>
            <p:ph idx="2" type="body"/>
          </p:nvPr>
        </p:nvSpPr>
        <p:spPr>
          <a:xfrm>
            <a:off x="579125" y="1257775"/>
            <a:ext cx="5517000" cy="304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Attention is split into two sequential operations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n-GB" sz="1400"/>
              <a:t>Object attention:</a:t>
            </a:r>
            <a:r>
              <a:rPr lang="en-GB" sz="1400"/>
              <a:t> slots attend to all other slots in the same time step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b="1" lang="en-GB" sz="1400"/>
              <a:t>Time attention: </a:t>
            </a:r>
            <a:r>
              <a:rPr lang="en-GB" sz="1400"/>
              <a:t>slots attend to same slot for all previous time steps (requires alignment)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Attention complexity is O(N</a:t>
            </a:r>
            <a:r>
              <a:rPr baseline="30000" lang="en-GB" sz="1400"/>
              <a:t>2</a:t>
            </a:r>
            <a:r>
              <a:rPr lang="en-GB" sz="1400"/>
              <a:t> + T</a:t>
            </a:r>
            <a:r>
              <a:rPr baseline="30000" lang="en-GB" sz="1400"/>
              <a:t>2</a:t>
            </a:r>
            <a:r>
              <a:rPr lang="en-GB" sz="1400"/>
              <a:t>)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N: number of slots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T: number of time steps</a:t>
            </a:r>
            <a:endParaRPr sz="1400"/>
          </a:p>
        </p:txBody>
      </p:sp>
      <p:sp>
        <p:nvSpPr>
          <p:cNvPr id="757" name="Google Shape;757;p4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8" name="Google Shape;758;p48"/>
          <p:cNvSpPr/>
          <p:nvPr/>
        </p:nvSpPr>
        <p:spPr>
          <a:xfrm>
            <a:off x="6591943" y="4498734"/>
            <a:ext cx="2196600" cy="31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9" name="Google Shape;759;p48"/>
          <p:cNvGrpSpPr/>
          <p:nvPr/>
        </p:nvGrpSpPr>
        <p:grpSpPr>
          <a:xfrm>
            <a:off x="6666047" y="4538299"/>
            <a:ext cx="2071610" cy="235937"/>
            <a:chOff x="6284380" y="1375310"/>
            <a:chExt cx="2233061" cy="324000"/>
          </a:xfrm>
        </p:grpSpPr>
        <p:sp>
          <p:nvSpPr>
            <p:cNvPr id="760" name="Google Shape;760;p48"/>
            <p:cNvSpPr/>
            <p:nvPr/>
          </p:nvSpPr>
          <p:spPr>
            <a:xfrm>
              <a:off x="6284380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6471951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6671095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6870229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7057799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7256944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7456077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7643648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7842792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8041926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8229496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8428641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48"/>
          <p:cNvSpPr/>
          <p:nvPr/>
        </p:nvSpPr>
        <p:spPr>
          <a:xfrm>
            <a:off x="6471000" y="1053650"/>
            <a:ext cx="2196600" cy="31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3" name="Google Shape;773;p48"/>
          <p:cNvGrpSpPr/>
          <p:nvPr/>
        </p:nvGrpSpPr>
        <p:grpSpPr>
          <a:xfrm>
            <a:off x="6545104" y="1093216"/>
            <a:ext cx="2071610" cy="235937"/>
            <a:chOff x="6284380" y="1375310"/>
            <a:chExt cx="2233061" cy="324000"/>
          </a:xfrm>
        </p:grpSpPr>
        <p:sp>
          <p:nvSpPr>
            <p:cNvPr id="774" name="Google Shape;774;p48"/>
            <p:cNvSpPr/>
            <p:nvPr/>
          </p:nvSpPr>
          <p:spPr>
            <a:xfrm>
              <a:off x="6284380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6471951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6671095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6870229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7057799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7256944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7456077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7643648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7842792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8041926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8229496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8428641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48"/>
          <p:cNvSpPr/>
          <p:nvPr/>
        </p:nvSpPr>
        <p:spPr>
          <a:xfrm>
            <a:off x="6984948" y="4010141"/>
            <a:ext cx="1191600" cy="266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Positional Encoding 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786" name="Google Shape;786;p48"/>
          <p:cNvCxnSpPr>
            <a:stCxn id="753" idx="2"/>
          </p:cNvCxnSpPr>
          <p:nvPr/>
        </p:nvCxnSpPr>
        <p:spPr>
          <a:xfrm flipH="1">
            <a:off x="7578048" y="4276841"/>
            <a:ext cx="2700" cy="347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87" name="Google Shape;787;p48"/>
          <p:cNvCxnSpPr>
            <a:stCxn id="753" idx="0"/>
            <a:endCxn id="788" idx="2"/>
          </p:cNvCxnSpPr>
          <p:nvPr/>
        </p:nvCxnSpPr>
        <p:spPr>
          <a:xfrm rot="10800000">
            <a:off x="7570848" y="3788141"/>
            <a:ext cx="9900" cy="22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89" name="Google Shape;789;p48"/>
          <p:cNvGrpSpPr/>
          <p:nvPr/>
        </p:nvGrpSpPr>
        <p:grpSpPr>
          <a:xfrm>
            <a:off x="6853327" y="1950627"/>
            <a:ext cx="1434880" cy="1837612"/>
            <a:chOff x="6718250" y="1199450"/>
            <a:chExt cx="1804200" cy="2844600"/>
          </a:xfrm>
        </p:grpSpPr>
        <p:sp>
          <p:nvSpPr>
            <p:cNvPr id="790" name="Google Shape;790;p48"/>
            <p:cNvSpPr/>
            <p:nvPr/>
          </p:nvSpPr>
          <p:spPr>
            <a:xfrm>
              <a:off x="6828450" y="2774450"/>
              <a:ext cx="1596300" cy="1207200"/>
            </a:xfrm>
            <a:prstGeom prst="flowChartAlternateProcess">
              <a:avLst/>
            </a:prstGeom>
            <a:solidFill>
              <a:srgbClr val="B6D7A8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6718250" y="1199450"/>
              <a:ext cx="1804200" cy="2844600"/>
            </a:xfrm>
            <a:prstGeom prst="roundRect">
              <a:avLst>
                <a:gd fmla="val 16667" name="adj"/>
              </a:avLst>
            </a:prstGeom>
            <a:solidFill>
              <a:srgbClr val="EEEC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809425" y="2783375"/>
              <a:ext cx="1640700" cy="1207200"/>
            </a:xfrm>
            <a:prstGeom prst="flowChartAlternateProcess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6929525" y="3411365"/>
              <a:ext cx="1394400" cy="216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Bodoni Moda Medium"/>
                  <a:ea typeface="Bodoni Moda Medium"/>
                  <a:cs typeface="Bodoni Moda Medium"/>
                  <a:sym typeface="Bodoni Moda Medium"/>
                </a:rPr>
                <a:t>Object Attention</a:t>
              </a:r>
              <a:endParaRPr sz="9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6929525" y="3711201"/>
              <a:ext cx="1394400" cy="216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Layer Norm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6929526" y="2811694"/>
              <a:ext cx="1394400" cy="216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36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MLP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6929525" y="3111530"/>
              <a:ext cx="1394400" cy="216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Layer Norm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6809425" y="1237775"/>
              <a:ext cx="1640700" cy="1522800"/>
            </a:xfrm>
            <a:prstGeom prst="flowChartAlternateProcess">
              <a:avLst/>
            </a:prstGeom>
            <a:solidFill>
              <a:srgbClr val="A4C2F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6948013" y="2034674"/>
              <a:ext cx="1394400" cy="216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Time Attention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6935638" y="2353785"/>
              <a:ext cx="1394400" cy="216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Layer Norm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6948013" y="1377313"/>
              <a:ext cx="1394400" cy="216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36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MLP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6948013" y="1715581"/>
              <a:ext cx="1394400" cy="216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Bodoni Moda Medium"/>
                  <a:ea typeface="Bodoni Moda Medium"/>
                  <a:cs typeface="Bodoni Moda Medium"/>
                  <a:sym typeface="Bodoni Moda Medium"/>
                </a:rPr>
                <a:t>Layer Norm</a:t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754" name="Google Shape;754;p48"/>
          <p:cNvSpPr/>
          <p:nvPr/>
        </p:nvSpPr>
        <p:spPr>
          <a:xfrm>
            <a:off x="7332589" y="1495079"/>
            <a:ext cx="476700" cy="266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+</a:t>
            </a:r>
            <a:endParaRPr sz="1500"/>
          </a:p>
        </p:txBody>
      </p:sp>
      <p:cxnSp>
        <p:nvCxnSpPr>
          <p:cNvPr id="801" name="Google Shape;801;p48"/>
          <p:cNvCxnSpPr>
            <a:stCxn id="754" idx="4"/>
            <a:endCxn id="754" idx="4"/>
          </p:cNvCxnSpPr>
          <p:nvPr/>
        </p:nvCxnSpPr>
        <p:spPr>
          <a:xfrm flipH="1" rot="-5400000">
            <a:off x="7570939" y="1761779"/>
            <a:ext cx="600" cy="6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48"/>
          <p:cNvCxnSpPr>
            <a:stCxn id="754" idx="0"/>
            <a:endCxn id="772" idx="2"/>
          </p:cNvCxnSpPr>
          <p:nvPr/>
        </p:nvCxnSpPr>
        <p:spPr>
          <a:xfrm flipH="1" rot="5400000">
            <a:off x="7508089" y="1432229"/>
            <a:ext cx="124200" cy="1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9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Parallel </a:t>
            </a:r>
            <a:r>
              <a:rPr lang="en-GB"/>
              <a:t>Object-Centric Transformer</a:t>
            </a:r>
            <a:endParaRPr/>
          </a:p>
        </p:txBody>
      </p:sp>
      <p:sp>
        <p:nvSpPr>
          <p:cNvPr id="808" name="Google Shape;808;p49"/>
          <p:cNvSpPr txBox="1"/>
          <p:nvPr>
            <p:ph idx="2" type="body"/>
          </p:nvPr>
        </p:nvSpPr>
        <p:spPr>
          <a:xfrm>
            <a:off x="579125" y="1257775"/>
            <a:ext cx="5717100" cy="304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Applying both object-attention and time-attention in parallel. Attention modules are same as in the sequential version.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This module has fewer learnable parameters</a:t>
            </a:r>
            <a:br>
              <a:rPr lang="en-GB" sz="1400"/>
            </a:br>
            <a:r>
              <a:rPr lang="en-GB" sz="1400"/>
              <a:t>and less computations than the </a:t>
            </a:r>
            <a:r>
              <a:rPr lang="en-GB" sz="1400"/>
              <a:t>sequential </a:t>
            </a:r>
            <a:r>
              <a:rPr lang="en-GB" sz="1400"/>
              <a:t>version.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Attention complexity is O(N</a:t>
            </a:r>
            <a:r>
              <a:rPr baseline="30000" lang="en-GB" sz="1400"/>
              <a:t>2</a:t>
            </a:r>
            <a:r>
              <a:rPr lang="en-GB" sz="1400"/>
              <a:t> + T</a:t>
            </a:r>
            <a:r>
              <a:rPr baseline="30000" lang="en-GB" sz="1400"/>
              <a:t>2</a:t>
            </a:r>
            <a:r>
              <a:rPr lang="en-GB" sz="1400"/>
              <a:t>)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N: number of slots</a:t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T: number of time steps</a:t>
            </a:r>
            <a:endParaRPr sz="1400"/>
          </a:p>
        </p:txBody>
      </p:sp>
      <p:sp>
        <p:nvSpPr>
          <p:cNvPr id="809" name="Google Shape;809;p4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0" name="Google Shape;810;p49"/>
          <p:cNvSpPr/>
          <p:nvPr/>
        </p:nvSpPr>
        <p:spPr>
          <a:xfrm>
            <a:off x="6591380" y="2801112"/>
            <a:ext cx="1344900" cy="7497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5998050" y="2258604"/>
            <a:ext cx="2703600" cy="1330800"/>
          </a:xfrm>
          <a:prstGeom prst="roundRect">
            <a:avLst>
              <a:gd fmla="val 16667" name="adj"/>
            </a:avLst>
          </a:prstGeom>
          <a:solidFill>
            <a:srgbClr val="EEECE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9"/>
          <p:cNvSpPr/>
          <p:nvPr/>
        </p:nvSpPr>
        <p:spPr>
          <a:xfrm>
            <a:off x="7371087" y="2971025"/>
            <a:ext cx="1174800" cy="13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Time Attention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813" name="Google Shape;813;p49"/>
          <p:cNvSpPr/>
          <p:nvPr/>
        </p:nvSpPr>
        <p:spPr>
          <a:xfrm>
            <a:off x="6762381" y="3399029"/>
            <a:ext cx="1174800" cy="13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814" name="Google Shape;814;p49"/>
          <p:cNvSpPr/>
          <p:nvPr/>
        </p:nvSpPr>
        <p:spPr>
          <a:xfrm>
            <a:off x="6681689" y="2318905"/>
            <a:ext cx="1174800" cy="13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3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MLP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815" name="Google Shape;815;p49"/>
          <p:cNvSpPr/>
          <p:nvPr/>
        </p:nvSpPr>
        <p:spPr>
          <a:xfrm>
            <a:off x="6682194" y="2475861"/>
            <a:ext cx="1174800" cy="13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816" name="Google Shape;816;p49"/>
          <p:cNvSpPr/>
          <p:nvPr/>
        </p:nvSpPr>
        <p:spPr>
          <a:xfrm>
            <a:off x="6075426" y="2971017"/>
            <a:ext cx="1174800" cy="13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Object Attention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817" name="Google Shape;817;p49"/>
          <p:cNvCxnSpPr>
            <a:stCxn id="813" idx="0"/>
            <a:endCxn id="816" idx="2"/>
          </p:cNvCxnSpPr>
          <p:nvPr/>
        </p:nvCxnSpPr>
        <p:spPr>
          <a:xfrm flipH="1" rot="5400000">
            <a:off x="6859281" y="2908529"/>
            <a:ext cx="294000" cy="6870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8" name="Google Shape;818;p49"/>
          <p:cNvCxnSpPr>
            <a:stCxn id="813" idx="0"/>
            <a:endCxn id="812" idx="2"/>
          </p:cNvCxnSpPr>
          <p:nvPr/>
        </p:nvCxnSpPr>
        <p:spPr>
          <a:xfrm rot="-5400000">
            <a:off x="7507131" y="2947679"/>
            <a:ext cx="294000" cy="6087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49"/>
          <p:cNvSpPr/>
          <p:nvPr/>
        </p:nvSpPr>
        <p:spPr>
          <a:xfrm>
            <a:off x="7168133" y="2727452"/>
            <a:ext cx="203100" cy="1341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+</a:t>
            </a:r>
            <a:endParaRPr b="1"/>
          </a:p>
        </p:txBody>
      </p:sp>
      <p:cxnSp>
        <p:nvCxnSpPr>
          <p:cNvPr id="820" name="Google Shape;820;p49"/>
          <p:cNvCxnSpPr>
            <a:stCxn id="816" idx="0"/>
            <a:endCxn id="819" idx="2"/>
          </p:cNvCxnSpPr>
          <p:nvPr/>
        </p:nvCxnSpPr>
        <p:spPr>
          <a:xfrm rot="-5400000">
            <a:off x="6827226" y="2630217"/>
            <a:ext cx="176400" cy="5052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p49"/>
          <p:cNvCxnSpPr>
            <a:stCxn id="812" idx="0"/>
            <a:endCxn id="819" idx="6"/>
          </p:cNvCxnSpPr>
          <p:nvPr/>
        </p:nvCxnSpPr>
        <p:spPr>
          <a:xfrm flipH="1" rot="5400000">
            <a:off x="7576587" y="2589125"/>
            <a:ext cx="176400" cy="5874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p49"/>
          <p:cNvCxnSpPr>
            <a:stCxn id="819" idx="0"/>
            <a:endCxn id="815" idx="2"/>
          </p:cNvCxnSpPr>
          <p:nvPr/>
        </p:nvCxnSpPr>
        <p:spPr>
          <a:xfrm rot="-5400000">
            <a:off x="7211183" y="2668352"/>
            <a:ext cx="117600" cy="600"/>
          </a:xfrm>
          <a:prstGeom prst="bentConnector3">
            <a:avLst>
              <a:gd fmla="val 4996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49"/>
          <p:cNvSpPr/>
          <p:nvPr/>
        </p:nvSpPr>
        <p:spPr>
          <a:xfrm>
            <a:off x="6352281" y="1452163"/>
            <a:ext cx="1995000" cy="27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" name="Google Shape;824;p49"/>
          <p:cNvGrpSpPr/>
          <p:nvPr/>
        </p:nvGrpSpPr>
        <p:grpSpPr>
          <a:xfrm>
            <a:off x="6408913" y="1486872"/>
            <a:ext cx="1881354" cy="201204"/>
            <a:chOff x="6284380" y="1375310"/>
            <a:chExt cx="2233061" cy="324000"/>
          </a:xfrm>
        </p:grpSpPr>
        <p:sp>
          <p:nvSpPr>
            <p:cNvPr id="825" name="Google Shape;825;p49"/>
            <p:cNvSpPr/>
            <p:nvPr/>
          </p:nvSpPr>
          <p:spPr>
            <a:xfrm>
              <a:off x="6284380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6471951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6671095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6870229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7057799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7256944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7456077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7643648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7842792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8041926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8229496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8428641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4C11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49"/>
          <p:cNvSpPr/>
          <p:nvPr/>
        </p:nvSpPr>
        <p:spPr>
          <a:xfrm>
            <a:off x="6352291" y="4224420"/>
            <a:ext cx="1995000" cy="270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49"/>
          <p:cNvGrpSpPr/>
          <p:nvPr/>
        </p:nvGrpSpPr>
        <p:grpSpPr>
          <a:xfrm>
            <a:off x="6405701" y="4267295"/>
            <a:ext cx="1881354" cy="201204"/>
            <a:chOff x="6284380" y="1375310"/>
            <a:chExt cx="2233061" cy="324000"/>
          </a:xfrm>
        </p:grpSpPr>
        <p:sp>
          <p:nvSpPr>
            <p:cNvPr id="839" name="Google Shape;839;p49"/>
            <p:cNvSpPr/>
            <p:nvPr/>
          </p:nvSpPr>
          <p:spPr>
            <a:xfrm>
              <a:off x="6284380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6471951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6671095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6870229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7057799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7256944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7456077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7643648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7842792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8041926" y="1375310"/>
              <a:ext cx="88800" cy="3240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>
              <a:off x="8229496" y="1375310"/>
              <a:ext cx="88800" cy="3240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9"/>
            <p:cNvSpPr/>
            <p:nvPr/>
          </p:nvSpPr>
          <p:spPr>
            <a:xfrm>
              <a:off x="8428641" y="1377136"/>
              <a:ext cx="88800" cy="320100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rgbClr val="FFB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49"/>
          <p:cNvSpPr/>
          <p:nvPr/>
        </p:nvSpPr>
        <p:spPr>
          <a:xfrm>
            <a:off x="6494649" y="3784200"/>
            <a:ext cx="1662000" cy="206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Positional Encoding 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852" name="Google Shape;852;p49"/>
          <p:cNvCxnSpPr>
            <a:stCxn id="851" idx="0"/>
          </p:cNvCxnSpPr>
          <p:nvPr/>
        </p:nvCxnSpPr>
        <p:spPr>
          <a:xfrm rot="10800000">
            <a:off x="7317849" y="3612000"/>
            <a:ext cx="7800" cy="17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" name="Google Shape;853;p49"/>
          <p:cNvSpPr/>
          <p:nvPr/>
        </p:nvSpPr>
        <p:spPr>
          <a:xfrm>
            <a:off x="7166879" y="1869914"/>
            <a:ext cx="359400" cy="206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+</a:t>
            </a:r>
            <a:endParaRPr sz="1500"/>
          </a:p>
        </p:txBody>
      </p:sp>
      <p:cxnSp>
        <p:nvCxnSpPr>
          <p:cNvPr id="854" name="Google Shape;854;p49"/>
          <p:cNvCxnSpPr>
            <a:endCxn id="851" idx="2"/>
          </p:cNvCxnSpPr>
          <p:nvPr/>
        </p:nvCxnSpPr>
        <p:spPr>
          <a:xfrm rot="-5400000">
            <a:off x="7202349" y="4110300"/>
            <a:ext cx="242700" cy="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5" name="Google Shape;855;p49"/>
          <p:cNvCxnSpPr>
            <a:stCxn id="851" idx="2"/>
            <a:endCxn id="853" idx="6"/>
          </p:cNvCxnSpPr>
          <p:nvPr/>
        </p:nvCxnSpPr>
        <p:spPr>
          <a:xfrm rot="-5400000">
            <a:off x="6417249" y="2881800"/>
            <a:ext cx="2017500" cy="200700"/>
          </a:xfrm>
          <a:prstGeom prst="bentConnector4">
            <a:avLst>
              <a:gd fmla="val -11803" name="adj1"/>
              <a:gd fmla="val 736784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6" name="Google Shape;856;p49"/>
          <p:cNvCxnSpPr>
            <a:endCxn id="853" idx="4"/>
          </p:cNvCxnSpPr>
          <p:nvPr/>
        </p:nvCxnSpPr>
        <p:spPr>
          <a:xfrm flipH="1" rot="5400000">
            <a:off x="7257179" y="2166014"/>
            <a:ext cx="1821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49"/>
          <p:cNvCxnSpPr>
            <a:stCxn id="853" idx="0"/>
            <a:endCxn id="823" idx="2"/>
          </p:cNvCxnSpPr>
          <p:nvPr/>
        </p:nvCxnSpPr>
        <p:spPr>
          <a:xfrm rot="-5400000">
            <a:off x="7274429" y="1794464"/>
            <a:ext cx="147600" cy="3300"/>
          </a:xfrm>
          <a:prstGeom prst="bentConnector3">
            <a:avLst>
              <a:gd fmla="val 4997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0"/>
          <p:cNvSpPr txBox="1"/>
          <p:nvPr>
            <p:ph idx="1" type="body"/>
          </p:nvPr>
        </p:nvSpPr>
        <p:spPr>
          <a:xfrm>
            <a:off x="579450" y="517175"/>
            <a:ext cx="83247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Spatial and Temporal Attention Masks </a:t>
            </a:r>
            <a:endParaRPr/>
          </a:p>
        </p:txBody>
      </p:sp>
      <p:sp>
        <p:nvSpPr>
          <p:cNvPr id="863" name="Google Shape;863;p50"/>
          <p:cNvSpPr/>
          <p:nvPr/>
        </p:nvSpPr>
        <p:spPr>
          <a:xfrm rot="5400000">
            <a:off x="3468695" y="1497573"/>
            <a:ext cx="69900" cy="2646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0"/>
          <p:cNvSpPr/>
          <p:nvPr/>
        </p:nvSpPr>
        <p:spPr>
          <a:xfrm rot="5400000">
            <a:off x="3468695" y="1645224"/>
            <a:ext cx="69900" cy="2646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0"/>
          <p:cNvSpPr/>
          <p:nvPr/>
        </p:nvSpPr>
        <p:spPr>
          <a:xfrm rot="5400000">
            <a:off x="3469004" y="1803786"/>
            <a:ext cx="69900" cy="261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50"/>
          <p:cNvGrpSpPr/>
          <p:nvPr/>
        </p:nvGrpSpPr>
        <p:grpSpPr>
          <a:xfrm>
            <a:off x="3676795" y="1545906"/>
            <a:ext cx="1927106" cy="1859119"/>
            <a:chOff x="3408133" y="2152038"/>
            <a:chExt cx="2880147" cy="2880122"/>
          </a:xfrm>
        </p:grpSpPr>
        <p:grpSp>
          <p:nvGrpSpPr>
            <p:cNvPr id="867" name="Google Shape;867;p50"/>
            <p:cNvGrpSpPr/>
            <p:nvPr/>
          </p:nvGrpSpPr>
          <p:grpSpPr>
            <a:xfrm>
              <a:off x="3408133" y="2152038"/>
              <a:ext cx="1440072" cy="1440072"/>
              <a:chOff x="1750000" y="2260725"/>
              <a:chExt cx="2160000" cy="2160000"/>
            </a:xfrm>
          </p:grpSpPr>
          <p:grpSp>
            <p:nvGrpSpPr>
              <p:cNvPr id="868" name="Google Shape;868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869" name="Google Shape;869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0" name="Google Shape;870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1" name="Google Shape;871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2" name="Google Shape;872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3" name="Google Shape;873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4" name="Google Shape;874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5" name="Google Shape;875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6" name="Google Shape;876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77" name="Google Shape;877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878" name="Google Shape;878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879" name="Google Shape;879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0" name="Google Shape;880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1" name="Google Shape;881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2" name="Google Shape;882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3" name="Google Shape;883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4" name="Google Shape;884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5" name="Google Shape;885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6" name="Google Shape;886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87" name="Google Shape;887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888" name="Google Shape;888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889" name="Google Shape;889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0" name="Google Shape;890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1" name="Google Shape;891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2" name="Google Shape;892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3" name="Google Shape;893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4" name="Google Shape;894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5" name="Google Shape;895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6" name="Google Shape;896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7" name="Google Shape;897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898" name="Google Shape;898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899" name="Google Shape;899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0" name="Google Shape;900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1" name="Google Shape;901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2" name="Google Shape;902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3" name="Google Shape;903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4" name="Google Shape;904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5" name="Google Shape;905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6" name="Google Shape;906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07" name="Google Shape;907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908" name="Google Shape;908;p50"/>
            <p:cNvGrpSpPr/>
            <p:nvPr/>
          </p:nvGrpSpPr>
          <p:grpSpPr>
            <a:xfrm>
              <a:off x="3408133" y="3592088"/>
              <a:ext cx="1440072" cy="1440072"/>
              <a:chOff x="1750000" y="2260725"/>
              <a:chExt cx="2160000" cy="2160000"/>
            </a:xfrm>
          </p:grpSpPr>
          <p:grpSp>
            <p:nvGrpSpPr>
              <p:cNvPr id="909" name="Google Shape;909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910" name="Google Shape;910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1" name="Google Shape;911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2" name="Google Shape;912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3" name="Google Shape;913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4" name="Google Shape;914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5" name="Google Shape;915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6" name="Google Shape;916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7" name="Google Shape;917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18" name="Google Shape;918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919" name="Google Shape;919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920" name="Google Shape;920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1" name="Google Shape;921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2" name="Google Shape;922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3" name="Google Shape;923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4" name="Google Shape;924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5" name="Google Shape;925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6" name="Google Shape;926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7" name="Google Shape;927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8" name="Google Shape;928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929" name="Google Shape;929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930" name="Google Shape;930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1" name="Google Shape;931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2" name="Google Shape;932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3" name="Google Shape;933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4" name="Google Shape;934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5" name="Google Shape;935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6" name="Google Shape;936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7" name="Google Shape;937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38" name="Google Shape;938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939" name="Google Shape;939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940" name="Google Shape;940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1" name="Google Shape;941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2" name="Google Shape;942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3" name="Google Shape;943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4" name="Google Shape;944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5" name="Google Shape;945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6" name="Google Shape;946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7" name="Google Shape;947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48" name="Google Shape;948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949" name="Google Shape;949;p50"/>
            <p:cNvGrpSpPr/>
            <p:nvPr/>
          </p:nvGrpSpPr>
          <p:grpSpPr>
            <a:xfrm>
              <a:off x="4848208" y="3592088"/>
              <a:ext cx="1440072" cy="1440072"/>
              <a:chOff x="1750000" y="2260725"/>
              <a:chExt cx="2160000" cy="2160000"/>
            </a:xfrm>
          </p:grpSpPr>
          <p:grpSp>
            <p:nvGrpSpPr>
              <p:cNvPr id="950" name="Google Shape;950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951" name="Google Shape;951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2" name="Google Shape;952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3" name="Google Shape;953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4" name="Google Shape;954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5" name="Google Shape;955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6" name="Google Shape;956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7" name="Google Shape;957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8" name="Google Shape;958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9" name="Google Shape;959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960" name="Google Shape;960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961" name="Google Shape;961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2" name="Google Shape;962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3" name="Google Shape;963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4" name="Google Shape;964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5" name="Google Shape;965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6" name="Google Shape;966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7" name="Google Shape;967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8" name="Google Shape;968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9" name="Google Shape;969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970" name="Google Shape;970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971" name="Google Shape;971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2" name="Google Shape;972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3" name="Google Shape;973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4" name="Google Shape;974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5" name="Google Shape;975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6" name="Google Shape;976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7" name="Google Shape;977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8" name="Google Shape;978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79" name="Google Shape;979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980" name="Google Shape;980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981" name="Google Shape;981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82" name="Google Shape;982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83" name="Google Shape;983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84" name="Google Shape;984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85" name="Google Shape;985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86" name="Google Shape;986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87" name="Google Shape;987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88" name="Google Shape;988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89" name="Google Shape;989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990" name="Google Shape;990;p50"/>
            <p:cNvGrpSpPr/>
            <p:nvPr/>
          </p:nvGrpSpPr>
          <p:grpSpPr>
            <a:xfrm>
              <a:off x="4848208" y="2152038"/>
              <a:ext cx="1440072" cy="1440072"/>
              <a:chOff x="1750000" y="2260725"/>
              <a:chExt cx="2160000" cy="2160000"/>
            </a:xfrm>
          </p:grpSpPr>
          <p:grpSp>
            <p:nvGrpSpPr>
              <p:cNvPr id="991" name="Google Shape;991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992" name="Google Shape;992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93" name="Google Shape;993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94" name="Google Shape;994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95" name="Google Shape;995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96" name="Google Shape;996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97" name="Google Shape;997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98" name="Google Shape;998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99" name="Google Shape;999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0" name="Google Shape;1000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001" name="Google Shape;1001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002" name="Google Shape;1002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3" name="Google Shape;1003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4" name="Google Shape;1004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5" name="Google Shape;1005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6" name="Google Shape;1006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7" name="Google Shape;1007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8" name="Google Shape;1008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09" name="Google Shape;1009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0" name="Google Shape;1010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011" name="Google Shape;1011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012" name="Google Shape;1012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3" name="Google Shape;1013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4" name="Google Shape;1014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5" name="Google Shape;1015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6" name="Google Shape;1016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7" name="Google Shape;1017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8" name="Google Shape;1018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19" name="Google Shape;1019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20" name="Google Shape;102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021" name="Google Shape;1021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022" name="Google Shape;1022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23" name="Google Shape;1023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24" name="Google Shape;1024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25" name="Google Shape;1025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26" name="Google Shape;1026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27" name="Google Shape;1027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28" name="Google Shape;1028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29" name="Google Shape;1029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30" name="Google Shape;103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sp>
        <p:nvSpPr>
          <p:cNvPr id="1031" name="Google Shape;1031;p50"/>
          <p:cNvSpPr/>
          <p:nvPr/>
        </p:nvSpPr>
        <p:spPr>
          <a:xfrm rot="5400000">
            <a:off x="3468695" y="1958739"/>
            <a:ext cx="69900" cy="2646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0"/>
          <p:cNvSpPr/>
          <p:nvPr/>
        </p:nvSpPr>
        <p:spPr>
          <a:xfrm rot="5400000">
            <a:off x="3468695" y="2106390"/>
            <a:ext cx="69900" cy="2646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0"/>
          <p:cNvSpPr/>
          <p:nvPr/>
        </p:nvSpPr>
        <p:spPr>
          <a:xfrm rot="5400000">
            <a:off x="3469004" y="2264952"/>
            <a:ext cx="69900" cy="261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0"/>
          <p:cNvSpPr/>
          <p:nvPr/>
        </p:nvSpPr>
        <p:spPr>
          <a:xfrm rot="5400000">
            <a:off x="3468695" y="2419905"/>
            <a:ext cx="69900" cy="2646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0"/>
          <p:cNvSpPr/>
          <p:nvPr/>
        </p:nvSpPr>
        <p:spPr>
          <a:xfrm rot="5400000">
            <a:off x="3468695" y="2567556"/>
            <a:ext cx="69900" cy="2646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0"/>
          <p:cNvSpPr/>
          <p:nvPr/>
        </p:nvSpPr>
        <p:spPr>
          <a:xfrm rot="5400000">
            <a:off x="3469004" y="2726118"/>
            <a:ext cx="69900" cy="261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0"/>
          <p:cNvSpPr/>
          <p:nvPr/>
        </p:nvSpPr>
        <p:spPr>
          <a:xfrm rot="5400000">
            <a:off x="3468695" y="2881071"/>
            <a:ext cx="69900" cy="2646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0"/>
          <p:cNvSpPr/>
          <p:nvPr/>
        </p:nvSpPr>
        <p:spPr>
          <a:xfrm rot="5400000">
            <a:off x="3468695" y="3028722"/>
            <a:ext cx="69900" cy="2646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0"/>
          <p:cNvSpPr/>
          <p:nvPr/>
        </p:nvSpPr>
        <p:spPr>
          <a:xfrm rot="5400000">
            <a:off x="3469004" y="3187284"/>
            <a:ext cx="69900" cy="261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0"/>
          <p:cNvSpPr/>
          <p:nvPr/>
        </p:nvSpPr>
        <p:spPr>
          <a:xfrm>
            <a:off x="3729631" y="3450870"/>
            <a:ext cx="726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0"/>
          <p:cNvSpPr/>
          <p:nvPr/>
        </p:nvSpPr>
        <p:spPr>
          <a:xfrm>
            <a:off x="3882694" y="3450870"/>
            <a:ext cx="726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0"/>
          <p:cNvSpPr/>
          <p:nvPr/>
        </p:nvSpPr>
        <p:spPr>
          <a:xfrm>
            <a:off x="4045202" y="3452308"/>
            <a:ext cx="726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0"/>
          <p:cNvSpPr/>
          <p:nvPr/>
        </p:nvSpPr>
        <p:spPr>
          <a:xfrm>
            <a:off x="4207700" y="3450870"/>
            <a:ext cx="726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0"/>
          <p:cNvSpPr/>
          <p:nvPr/>
        </p:nvSpPr>
        <p:spPr>
          <a:xfrm>
            <a:off x="4360763" y="3450870"/>
            <a:ext cx="726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0"/>
          <p:cNvSpPr/>
          <p:nvPr/>
        </p:nvSpPr>
        <p:spPr>
          <a:xfrm>
            <a:off x="4523270" y="3452308"/>
            <a:ext cx="726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0"/>
          <p:cNvSpPr/>
          <p:nvPr/>
        </p:nvSpPr>
        <p:spPr>
          <a:xfrm>
            <a:off x="4685769" y="3450870"/>
            <a:ext cx="726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0"/>
          <p:cNvSpPr/>
          <p:nvPr/>
        </p:nvSpPr>
        <p:spPr>
          <a:xfrm>
            <a:off x="4838831" y="3450870"/>
            <a:ext cx="726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0"/>
          <p:cNvSpPr/>
          <p:nvPr/>
        </p:nvSpPr>
        <p:spPr>
          <a:xfrm>
            <a:off x="5001339" y="3452308"/>
            <a:ext cx="726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0"/>
          <p:cNvSpPr/>
          <p:nvPr/>
        </p:nvSpPr>
        <p:spPr>
          <a:xfrm>
            <a:off x="5163837" y="3450870"/>
            <a:ext cx="726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0"/>
          <p:cNvSpPr/>
          <p:nvPr/>
        </p:nvSpPr>
        <p:spPr>
          <a:xfrm>
            <a:off x="5316900" y="3450870"/>
            <a:ext cx="726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0"/>
          <p:cNvSpPr/>
          <p:nvPr/>
        </p:nvSpPr>
        <p:spPr>
          <a:xfrm>
            <a:off x="5479408" y="3452308"/>
            <a:ext cx="726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0"/>
          <p:cNvSpPr/>
          <p:nvPr/>
        </p:nvSpPr>
        <p:spPr>
          <a:xfrm>
            <a:off x="8072309" y="1552744"/>
            <a:ext cx="71700" cy="92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38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0"/>
          <p:cNvSpPr/>
          <p:nvPr/>
        </p:nvSpPr>
        <p:spPr>
          <a:xfrm>
            <a:off x="8072309" y="2478248"/>
            <a:ext cx="71700" cy="92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38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50"/>
          <p:cNvSpPr txBox="1"/>
          <p:nvPr/>
        </p:nvSpPr>
        <p:spPr>
          <a:xfrm>
            <a:off x="8170500" y="1787900"/>
            <a:ext cx="8772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3865"/>
                </a:solidFill>
              </a:rPr>
              <a:t>Masked-Out</a:t>
            </a:r>
            <a:endParaRPr b="1" sz="1100">
              <a:solidFill>
                <a:srgbClr val="00386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3865"/>
                </a:solidFill>
              </a:rPr>
              <a:t>Cannot attend</a:t>
            </a:r>
            <a:endParaRPr sz="1100">
              <a:solidFill>
                <a:srgbClr val="003865"/>
              </a:solidFill>
            </a:endParaRPr>
          </a:p>
        </p:txBody>
      </p:sp>
      <p:sp>
        <p:nvSpPr>
          <p:cNvPr id="1055" name="Google Shape;1055;p50"/>
          <p:cNvSpPr txBox="1"/>
          <p:nvPr/>
        </p:nvSpPr>
        <p:spPr>
          <a:xfrm>
            <a:off x="8186375" y="2795600"/>
            <a:ext cx="747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3865"/>
                </a:solidFill>
              </a:rPr>
              <a:t>Unmasked</a:t>
            </a:r>
            <a:endParaRPr b="1" sz="1100">
              <a:solidFill>
                <a:srgbClr val="00386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3865"/>
                </a:solidFill>
              </a:rPr>
              <a:t>Can attend</a:t>
            </a:r>
            <a:endParaRPr sz="1100">
              <a:solidFill>
                <a:srgbClr val="003865"/>
              </a:solidFill>
            </a:endParaRPr>
          </a:p>
        </p:txBody>
      </p:sp>
      <p:grpSp>
        <p:nvGrpSpPr>
          <p:cNvPr id="1056" name="Google Shape;1056;p50"/>
          <p:cNvGrpSpPr/>
          <p:nvPr/>
        </p:nvGrpSpPr>
        <p:grpSpPr>
          <a:xfrm>
            <a:off x="4155980" y="2467454"/>
            <a:ext cx="481788" cy="464832"/>
            <a:chOff x="4855625" y="3268525"/>
            <a:chExt cx="1080000" cy="1080000"/>
          </a:xfrm>
        </p:grpSpPr>
        <p:sp>
          <p:nvSpPr>
            <p:cNvPr id="1057" name="Google Shape;1057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066" name="Google Shape;1066;p50"/>
          <p:cNvGrpSpPr/>
          <p:nvPr/>
        </p:nvGrpSpPr>
        <p:grpSpPr>
          <a:xfrm>
            <a:off x="3677910" y="2467454"/>
            <a:ext cx="481788" cy="464832"/>
            <a:chOff x="4855625" y="3268525"/>
            <a:chExt cx="1080000" cy="1080000"/>
          </a:xfrm>
        </p:grpSpPr>
        <p:sp>
          <p:nvSpPr>
            <p:cNvPr id="1067" name="Google Shape;1067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076" name="Google Shape;1076;p50"/>
          <p:cNvGrpSpPr/>
          <p:nvPr/>
        </p:nvGrpSpPr>
        <p:grpSpPr>
          <a:xfrm>
            <a:off x="3677910" y="2932114"/>
            <a:ext cx="481788" cy="464832"/>
            <a:chOff x="4855625" y="3268525"/>
            <a:chExt cx="1080000" cy="1080000"/>
          </a:xfrm>
        </p:grpSpPr>
        <p:sp>
          <p:nvSpPr>
            <p:cNvPr id="1077" name="Google Shape;1077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086" name="Google Shape;1086;p50"/>
          <p:cNvGrpSpPr/>
          <p:nvPr/>
        </p:nvGrpSpPr>
        <p:grpSpPr>
          <a:xfrm>
            <a:off x="3677910" y="2006276"/>
            <a:ext cx="481788" cy="464832"/>
            <a:chOff x="4855625" y="3268525"/>
            <a:chExt cx="1080000" cy="1080000"/>
          </a:xfrm>
        </p:grpSpPr>
        <p:sp>
          <p:nvSpPr>
            <p:cNvPr id="1087" name="Google Shape;1087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096" name="Google Shape;1096;p50"/>
          <p:cNvGrpSpPr/>
          <p:nvPr/>
        </p:nvGrpSpPr>
        <p:grpSpPr>
          <a:xfrm>
            <a:off x="4155980" y="2932117"/>
            <a:ext cx="481788" cy="464832"/>
            <a:chOff x="4855625" y="3268525"/>
            <a:chExt cx="1080000" cy="1080000"/>
          </a:xfrm>
        </p:grpSpPr>
        <p:sp>
          <p:nvSpPr>
            <p:cNvPr id="1097" name="Google Shape;1097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106" name="Google Shape;1106;p50"/>
          <p:cNvGrpSpPr/>
          <p:nvPr/>
        </p:nvGrpSpPr>
        <p:grpSpPr>
          <a:xfrm>
            <a:off x="4634050" y="2932117"/>
            <a:ext cx="481788" cy="464832"/>
            <a:chOff x="4855625" y="3268525"/>
            <a:chExt cx="1080000" cy="1080000"/>
          </a:xfrm>
        </p:grpSpPr>
        <p:sp>
          <p:nvSpPr>
            <p:cNvPr id="1107" name="Google Shape;1107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1116" name="Google Shape;1116;p50"/>
          <p:cNvSpPr/>
          <p:nvPr/>
        </p:nvSpPr>
        <p:spPr>
          <a:xfrm rot="5400000">
            <a:off x="5851511" y="1505564"/>
            <a:ext cx="69900" cy="2622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0"/>
          <p:cNvSpPr/>
          <p:nvPr/>
        </p:nvSpPr>
        <p:spPr>
          <a:xfrm rot="5400000">
            <a:off x="5851511" y="1653212"/>
            <a:ext cx="69900" cy="2622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50"/>
          <p:cNvSpPr/>
          <p:nvPr/>
        </p:nvSpPr>
        <p:spPr>
          <a:xfrm rot="5400000">
            <a:off x="5851683" y="1811620"/>
            <a:ext cx="69900" cy="2589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9" name="Google Shape;1119;p50"/>
          <p:cNvGrpSpPr/>
          <p:nvPr/>
        </p:nvGrpSpPr>
        <p:grpSpPr>
          <a:xfrm rot="10800000">
            <a:off x="6059904" y="1552729"/>
            <a:ext cx="1910402" cy="1859119"/>
            <a:chOff x="3408133" y="2152038"/>
            <a:chExt cx="2880147" cy="2880122"/>
          </a:xfrm>
        </p:grpSpPr>
        <p:grpSp>
          <p:nvGrpSpPr>
            <p:cNvPr id="1120" name="Google Shape;1120;p50"/>
            <p:cNvGrpSpPr/>
            <p:nvPr/>
          </p:nvGrpSpPr>
          <p:grpSpPr>
            <a:xfrm>
              <a:off x="3408133" y="2152038"/>
              <a:ext cx="1440072" cy="1440072"/>
              <a:chOff x="1750000" y="2260725"/>
              <a:chExt cx="2160000" cy="2160000"/>
            </a:xfrm>
          </p:grpSpPr>
          <p:grpSp>
            <p:nvGrpSpPr>
              <p:cNvPr id="1121" name="Google Shape;1121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122" name="Google Shape;1122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23" name="Google Shape;1123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24" name="Google Shape;1124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25" name="Google Shape;1125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26" name="Google Shape;1126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27" name="Google Shape;1127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28" name="Google Shape;1128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29" name="Google Shape;1129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30" name="Google Shape;1130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131" name="Google Shape;1131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132" name="Google Shape;1132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33" name="Google Shape;1133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34" name="Google Shape;1134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35" name="Google Shape;1135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36" name="Google Shape;1136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37" name="Google Shape;1137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38" name="Google Shape;1138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39" name="Google Shape;1139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40" name="Google Shape;1140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141" name="Google Shape;1141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142" name="Google Shape;1142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43" name="Google Shape;1143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44" name="Google Shape;1144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45" name="Google Shape;1145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46" name="Google Shape;1146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47" name="Google Shape;1147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48" name="Google Shape;1148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49" name="Google Shape;1149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50" name="Google Shape;1150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151" name="Google Shape;1151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152" name="Google Shape;1152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53" name="Google Shape;1153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54" name="Google Shape;1154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55" name="Google Shape;1155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56" name="Google Shape;1156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57" name="Google Shape;1157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58" name="Google Shape;1158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59" name="Google Shape;1159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60" name="Google Shape;1160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161" name="Google Shape;1161;p50"/>
            <p:cNvGrpSpPr/>
            <p:nvPr/>
          </p:nvGrpSpPr>
          <p:grpSpPr>
            <a:xfrm>
              <a:off x="3408133" y="3592088"/>
              <a:ext cx="1440072" cy="1440072"/>
              <a:chOff x="1750000" y="2260725"/>
              <a:chExt cx="2160000" cy="2160000"/>
            </a:xfrm>
          </p:grpSpPr>
          <p:grpSp>
            <p:nvGrpSpPr>
              <p:cNvPr id="1162" name="Google Shape;1162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163" name="Google Shape;1163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64" name="Google Shape;1164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65" name="Google Shape;1165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66" name="Google Shape;1166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67" name="Google Shape;1167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68" name="Google Shape;1168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69" name="Google Shape;1169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70" name="Google Shape;1170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71" name="Google Shape;1171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172" name="Google Shape;1172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173" name="Google Shape;1173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74" name="Google Shape;1174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75" name="Google Shape;1175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76" name="Google Shape;1176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77" name="Google Shape;1177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78" name="Google Shape;1178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79" name="Google Shape;1179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0" name="Google Shape;1180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1" name="Google Shape;1181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182" name="Google Shape;1182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183" name="Google Shape;1183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4" name="Google Shape;1184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5" name="Google Shape;1185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6" name="Google Shape;1186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7" name="Google Shape;1187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8" name="Google Shape;1188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89" name="Google Shape;1189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90" name="Google Shape;1190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91" name="Google Shape;1191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192" name="Google Shape;1192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193" name="Google Shape;1193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94" name="Google Shape;1194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95" name="Google Shape;1195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96" name="Google Shape;1196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97" name="Google Shape;1197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98" name="Google Shape;1198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99" name="Google Shape;1199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00" name="Google Shape;1200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01" name="Google Shape;1201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202" name="Google Shape;1202;p50"/>
            <p:cNvGrpSpPr/>
            <p:nvPr/>
          </p:nvGrpSpPr>
          <p:grpSpPr>
            <a:xfrm>
              <a:off x="4848208" y="3592088"/>
              <a:ext cx="1440072" cy="1440072"/>
              <a:chOff x="1750000" y="2260725"/>
              <a:chExt cx="2160000" cy="2160000"/>
            </a:xfrm>
          </p:grpSpPr>
          <p:grpSp>
            <p:nvGrpSpPr>
              <p:cNvPr id="1203" name="Google Shape;1203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204" name="Google Shape;1204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05" name="Google Shape;1205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06" name="Google Shape;1206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07" name="Google Shape;1207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08" name="Google Shape;1208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09" name="Google Shape;1209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10" name="Google Shape;121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11" name="Google Shape;121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12" name="Google Shape;121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213" name="Google Shape;1213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214" name="Google Shape;1214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15" name="Google Shape;1215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16" name="Google Shape;1216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17" name="Google Shape;1217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18" name="Google Shape;1218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19" name="Google Shape;1219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20" name="Google Shape;122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21" name="Google Shape;122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22" name="Google Shape;122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223" name="Google Shape;1223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224" name="Google Shape;1224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25" name="Google Shape;1225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26" name="Google Shape;1226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27" name="Google Shape;1227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28" name="Google Shape;1228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29" name="Google Shape;1229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30" name="Google Shape;123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31" name="Google Shape;123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32" name="Google Shape;123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233" name="Google Shape;1233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234" name="Google Shape;1234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35" name="Google Shape;1235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36" name="Google Shape;1236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37" name="Google Shape;1237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38" name="Google Shape;1238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39" name="Google Shape;1239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40" name="Google Shape;124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41" name="Google Shape;124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42" name="Google Shape;124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243" name="Google Shape;1243;p50"/>
            <p:cNvGrpSpPr/>
            <p:nvPr/>
          </p:nvGrpSpPr>
          <p:grpSpPr>
            <a:xfrm>
              <a:off x="4848208" y="2152038"/>
              <a:ext cx="1440072" cy="1440072"/>
              <a:chOff x="1750000" y="2260725"/>
              <a:chExt cx="2160000" cy="2160000"/>
            </a:xfrm>
          </p:grpSpPr>
          <p:grpSp>
            <p:nvGrpSpPr>
              <p:cNvPr id="1244" name="Google Shape;1244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245" name="Google Shape;1245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46" name="Google Shape;1246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47" name="Google Shape;1247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48" name="Google Shape;1248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49" name="Google Shape;1249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50" name="Google Shape;1250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51" name="Google Shape;1251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52" name="Google Shape;1252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53" name="Google Shape;1253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254" name="Google Shape;1254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255" name="Google Shape;1255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56" name="Google Shape;1256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57" name="Google Shape;1257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58" name="Google Shape;1258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59" name="Google Shape;1259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60" name="Google Shape;1260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61" name="Google Shape;1261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62" name="Google Shape;1262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63" name="Google Shape;1263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264" name="Google Shape;1264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265" name="Google Shape;1265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66" name="Google Shape;1266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67" name="Google Shape;1267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68" name="Google Shape;1268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69" name="Google Shape;1269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0" name="Google Shape;1270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1" name="Google Shape;127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2" name="Google Shape;127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3" name="Google Shape;1273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274" name="Google Shape;1274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275" name="Google Shape;1275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6" name="Google Shape;1276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7" name="Google Shape;1277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8" name="Google Shape;1278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9" name="Google Shape;1279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80" name="Google Shape;1280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81" name="Google Shape;128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82" name="Google Shape;128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83" name="Google Shape;1283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sp>
        <p:nvSpPr>
          <p:cNvPr id="1284" name="Google Shape;1284;p50"/>
          <p:cNvSpPr/>
          <p:nvPr/>
        </p:nvSpPr>
        <p:spPr>
          <a:xfrm rot="5400000">
            <a:off x="5851511" y="1966719"/>
            <a:ext cx="69900" cy="2622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50"/>
          <p:cNvSpPr/>
          <p:nvPr/>
        </p:nvSpPr>
        <p:spPr>
          <a:xfrm rot="5400000">
            <a:off x="5851511" y="2114367"/>
            <a:ext cx="69900" cy="2622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50"/>
          <p:cNvSpPr/>
          <p:nvPr/>
        </p:nvSpPr>
        <p:spPr>
          <a:xfrm rot="5400000">
            <a:off x="5851683" y="2272776"/>
            <a:ext cx="69900" cy="2589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50"/>
          <p:cNvSpPr/>
          <p:nvPr/>
        </p:nvSpPr>
        <p:spPr>
          <a:xfrm rot="5400000">
            <a:off x="5851511" y="2427875"/>
            <a:ext cx="69900" cy="2622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50"/>
          <p:cNvSpPr/>
          <p:nvPr/>
        </p:nvSpPr>
        <p:spPr>
          <a:xfrm rot="5400000">
            <a:off x="5851511" y="2575522"/>
            <a:ext cx="69900" cy="2622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50"/>
          <p:cNvSpPr/>
          <p:nvPr/>
        </p:nvSpPr>
        <p:spPr>
          <a:xfrm rot="5400000">
            <a:off x="5851683" y="2733931"/>
            <a:ext cx="69900" cy="2589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50"/>
          <p:cNvSpPr/>
          <p:nvPr/>
        </p:nvSpPr>
        <p:spPr>
          <a:xfrm rot="5400000">
            <a:off x="5851511" y="2889030"/>
            <a:ext cx="69900" cy="2622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50"/>
          <p:cNvSpPr/>
          <p:nvPr/>
        </p:nvSpPr>
        <p:spPr>
          <a:xfrm rot="5400000">
            <a:off x="5851511" y="3036678"/>
            <a:ext cx="69900" cy="2622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50"/>
          <p:cNvSpPr/>
          <p:nvPr/>
        </p:nvSpPr>
        <p:spPr>
          <a:xfrm rot="5400000">
            <a:off x="5851683" y="3195086"/>
            <a:ext cx="69900" cy="2589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50"/>
          <p:cNvSpPr/>
          <p:nvPr/>
        </p:nvSpPr>
        <p:spPr>
          <a:xfrm>
            <a:off x="6110429" y="3457618"/>
            <a:ext cx="717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50"/>
          <p:cNvSpPr/>
          <p:nvPr/>
        </p:nvSpPr>
        <p:spPr>
          <a:xfrm>
            <a:off x="6262153" y="3457618"/>
            <a:ext cx="717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50"/>
          <p:cNvSpPr/>
          <p:nvPr/>
        </p:nvSpPr>
        <p:spPr>
          <a:xfrm>
            <a:off x="6423239" y="3459056"/>
            <a:ext cx="717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50"/>
          <p:cNvSpPr/>
          <p:nvPr/>
        </p:nvSpPr>
        <p:spPr>
          <a:xfrm>
            <a:off x="6584316" y="3457618"/>
            <a:ext cx="717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50"/>
          <p:cNvSpPr/>
          <p:nvPr/>
        </p:nvSpPr>
        <p:spPr>
          <a:xfrm>
            <a:off x="6736040" y="3457618"/>
            <a:ext cx="717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50"/>
          <p:cNvSpPr/>
          <p:nvPr/>
        </p:nvSpPr>
        <p:spPr>
          <a:xfrm>
            <a:off x="6897127" y="3459056"/>
            <a:ext cx="717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50"/>
          <p:cNvSpPr/>
          <p:nvPr/>
        </p:nvSpPr>
        <p:spPr>
          <a:xfrm>
            <a:off x="7058204" y="3457618"/>
            <a:ext cx="717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50"/>
          <p:cNvSpPr/>
          <p:nvPr/>
        </p:nvSpPr>
        <p:spPr>
          <a:xfrm>
            <a:off x="7209928" y="3457618"/>
            <a:ext cx="717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50"/>
          <p:cNvSpPr/>
          <p:nvPr/>
        </p:nvSpPr>
        <p:spPr>
          <a:xfrm>
            <a:off x="7371015" y="3459056"/>
            <a:ext cx="717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50"/>
          <p:cNvSpPr/>
          <p:nvPr/>
        </p:nvSpPr>
        <p:spPr>
          <a:xfrm>
            <a:off x="7532092" y="3457618"/>
            <a:ext cx="717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50"/>
          <p:cNvSpPr/>
          <p:nvPr/>
        </p:nvSpPr>
        <p:spPr>
          <a:xfrm>
            <a:off x="7683816" y="3457618"/>
            <a:ext cx="717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50"/>
          <p:cNvSpPr/>
          <p:nvPr/>
        </p:nvSpPr>
        <p:spPr>
          <a:xfrm>
            <a:off x="7844902" y="3459056"/>
            <a:ext cx="717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5" name="Google Shape;1305;p50"/>
          <p:cNvGrpSpPr/>
          <p:nvPr/>
        </p:nvGrpSpPr>
        <p:grpSpPr>
          <a:xfrm rot="10800000">
            <a:off x="7017904" y="2025488"/>
            <a:ext cx="477576" cy="464832"/>
            <a:chOff x="4855625" y="3268525"/>
            <a:chExt cx="1080000" cy="1080000"/>
          </a:xfrm>
        </p:grpSpPr>
        <p:sp>
          <p:nvSpPr>
            <p:cNvPr id="1306" name="Google Shape;1306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315" name="Google Shape;1315;p50"/>
          <p:cNvGrpSpPr/>
          <p:nvPr/>
        </p:nvGrpSpPr>
        <p:grpSpPr>
          <a:xfrm rot="10800000">
            <a:off x="7491793" y="2025488"/>
            <a:ext cx="477576" cy="464832"/>
            <a:chOff x="4855625" y="3268525"/>
            <a:chExt cx="1080000" cy="1080000"/>
          </a:xfrm>
        </p:grpSpPr>
        <p:sp>
          <p:nvSpPr>
            <p:cNvPr id="1316" name="Google Shape;1316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325" name="Google Shape;1325;p50"/>
          <p:cNvGrpSpPr/>
          <p:nvPr/>
        </p:nvGrpSpPr>
        <p:grpSpPr>
          <a:xfrm rot="10800000">
            <a:off x="7491793" y="1560839"/>
            <a:ext cx="477576" cy="464832"/>
            <a:chOff x="4855625" y="3268525"/>
            <a:chExt cx="1080000" cy="1080000"/>
          </a:xfrm>
        </p:grpSpPr>
        <p:sp>
          <p:nvSpPr>
            <p:cNvPr id="1326" name="Google Shape;1326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335" name="Google Shape;1335;p50"/>
          <p:cNvGrpSpPr/>
          <p:nvPr/>
        </p:nvGrpSpPr>
        <p:grpSpPr>
          <a:xfrm rot="10800000">
            <a:off x="7491793" y="2486656"/>
            <a:ext cx="477576" cy="464832"/>
            <a:chOff x="4855625" y="3268525"/>
            <a:chExt cx="1080000" cy="1080000"/>
          </a:xfrm>
        </p:grpSpPr>
        <p:sp>
          <p:nvSpPr>
            <p:cNvPr id="1336" name="Google Shape;1336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345" name="Google Shape;1345;p50"/>
          <p:cNvGrpSpPr/>
          <p:nvPr/>
        </p:nvGrpSpPr>
        <p:grpSpPr>
          <a:xfrm rot="10800000">
            <a:off x="7017904" y="1560836"/>
            <a:ext cx="477576" cy="464832"/>
            <a:chOff x="4855625" y="3268525"/>
            <a:chExt cx="1080000" cy="1080000"/>
          </a:xfrm>
        </p:grpSpPr>
        <p:sp>
          <p:nvSpPr>
            <p:cNvPr id="1346" name="Google Shape;1346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355" name="Google Shape;1355;p50"/>
          <p:cNvGrpSpPr/>
          <p:nvPr/>
        </p:nvGrpSpPr>
        <p:grpSpPr>
          <a:xfrm rot="10800000">
            <a:off x="6538541" y="1560836"/>
            <a:ext cx="477576" cy="464832"/>
            <a:chOff x="4855625" y="3268525"/>
            <a:chExt cx="1080000" cy="1080000"/>
          </a:xfrm>
        </p:grpSpPr>
        <p:sp>
          <p:nvSpPr>
            <p:cNvPr id="1356" name="Google Shape;1356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59" name="Google Shape;1359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60" name="Google Shape;1360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64" name="Google Shape;1364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1365" name="Google Shape;1365;p50"/>
          <p:cNvSpPr txBox="1"/>
          <p:nvPr/>
        </p:nvSpPr>
        <p:spPr>
          <a:xfrm>
            <a:off x="3588481" y="1100025"/>
            <a:ext cx="194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Object Attention</a:t>
            </a:r>
            <a:endParaRPr b="1" sz="1600"/>
          </a:p>
        </p:txBody>
      </p:sp>
      <p:sp>
        <p:nvSpPr>
          <p:cNvPr id="1366" name="Google Shape;1366;p50"/>
          <p:cNvSpPr txBox="1"/>
          <p:nvPr/>
        </p:nvSpPr>
        <p:spPr>
          <a:xfrm>
            <a:off x="5804275" y="1114675"/>
            <a:ext cx="241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Temporal Attention</a:t>
            </a:r>
            <a:endParaRPr b="1" sz="1600"/>
          </a:p>
        </p:txBody>
      </p:sp>
      <p:sp>
        <p:nvSpPr>
          <p:cNvPr id="1367" name="Google Shape;1367;p50"/>
          <p:cNvSpPr/>
          <p:nvPr/>
        </p:nvSpPr>
        <p:spPr>
          <a:xfrm rot="10800000">
            <a:off x="7333187" y="3250269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68" name="Google Shape;1368;p50"/>
          <p:cNvSpPr/>
          <p:nvPr/>
        </p:nvSpPr>
        <p:spPr>
          <a:xfrm rot="10800000">
            <a:off x="6855021" y="3250269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69" name="Google Shape;1369;p50"/>
          <p:cNvSpPr/>
          <p:nvPr/>
        </p:nvSpPr>
        <p:spPr>
          <a:xfrm rot="10800000">
            <a:off x="6855021" y="2792753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70" name="Google Shape;1370;p50"/>
          <p:cNvSpPr/>
          <p:nvPr/>
        </p:nvSpPr>
        <p:spPr>
          <a:xfrm rot="10800000">
            <a:off x="6381132" y="2327973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71" name="Google Shape;1371;p50"/>
          <p:cNvSpPr/>
          <p:nvPr/>
        </p:nvSpPr>
        <p:spPr>
          <a:xfrm rot="10800000">
            <a:off x="6381132" y="2787950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72" name="Google Shape;1372;p50"/>
          <p:cNvSpPr/>
          <p:nvPr/>
        </p:nvSpPr>
        <p:spPr>
          <a:xfrm rot="10800000">
            <a:off x="6381132" y="3250269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373" name="Google Shape;1373;p50"/>
          <p:cNvGrpSpPr/>
          <p:nvPr/>
        </p:nvGrpSpPr>
        <p:grpSpPr>
          <a:xfrm rot="10800000">
            <a:off x="7491793" y="2941780"/>
            <a:ext cx="477576" cy="464832"/>
            <a:chOff x="4855625" y="3268525"/>
            <a:chExt cx="1080000" cy="1080000"/>
          </a:xfrm>
        </p:grpSpPr>
        <p:sp>
          <p:nvSpPr>
            <p:cNvPr id="1374" name="Google Shape;1374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383" name="Google Shape;1383;p50"/>
          <p:cNvGrpSpPr/>
          <p:nvPr/>
        </p:nvGrpSpPr>
        <p:grpSpPr>
          <a:xfrm rot="10800000">
            <a:off x="7017904" y="2486646"/>
            <a:ext cx="477576" cy="464832"/>
            <a:chOff x="4855625" y="3268525"/>
            <a:chExt cx="1080000" cy="1080000"/>
          </a:xfrm>
        </p:grpSpPr>
        <p:sp>
          <p:nvSpPr>
            <p:cNvPr id="1384" name="Google Shape;1384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393" name="Google Shape;1393;p50"/>
          <p:cNvGrpSpPr/>
          <p:nvPr/>
        </p:nvGrpSpPr>
        <p:grpSpPr>
          <a:xfrm rot="10800000">
            <a:off x="6538541" y="2025478"/>
            <a:ext cx="477576" cy="464832"/>
            <a:chOff x="4855625" y="3268525"/>
            <a:chExt cx="1080000" cy="1080000"/>
          </a:xfrm>
        </p:grpSpPr>
        <p:sp>
          <p:nvSpPr>
            <p:cNvPr id="1394" name="Google Shape;1394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403" name="Google Shape;1403;p50"/>
          <p:cNvGrpSpPr/>
          <p:nvPr/>
        </p:nvGrpSpPr>
        <p:grpSpPr>
          <a:xfrm rot="10800000">
            <a:off x="6059186" y="1559894"/>
            <a:ext cx="477576" cy="464832"/>
            <a:chOff x="4855625" y="3268525"/>
            <a:chExt cx="1080000" cy="1080000"/>
          </a:xfrm>
        </p:grpSpPr>
        <p:sp>
          <p:nvSpPr>
            <p:cNvPr id="1404" name="Google Shape;1404;p50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4F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1413" name="Google Shape;1413;p50"/>
          <p:cNvSpPr/>
          <p:nvPr/>
        </p:nvSpPr>
        <p:spPr>
          <a:xfrm rot="10800000">
            <a:off x="7811353" y="3250269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14" name="Google Shape;1414;p50"/>
          <p:cNvSpPr/>
          <p:nvPr/>
        </p:nvSpPr>
        <p:spPr>
          <a:xfrm rot="10800000">
            <a:off x="7651071" y="3096599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15" name="Google Shape;1415;p50"/>
          <p:cNvSpPr/>
          <p:nvPr/>
        </p:nvSpPr>
        <p:spPr>
          <a:xfrm rot="10800000">
            <a:off x="7489981" y="2945862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16" name="Google Shape;1416;p50"/>
          <p:cNvSpPr/>
          <p:nvPr/>
        </p:nvSpPr>
        <p:spPr>
          <a:xfrm rot="10800000">
            <a:off x="7336392" y="2792753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17" name="Google Shape;1417;p50"/>
          <p:cNvSpPr/>
          <p:nvPr/>
        </p:nvSpPr>
        <p:spPr>
          <a:xfrm rot="10800000">
            <a:off x="7177182" y="2641465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18" name="Google Shape;1418;p50"/>
          <p:cNvSpPr/>
          <p:nvPr/>
        </p:nvSpPr>
        <p:spPr>
          <a:xfrm rot="10800000">
            <a:off x="7015990" y="2484714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19" name="Google Shape;1419;p50"/>
          <p:cNvSpPr/>
          <p:nvPr/>
        </p:nvSpPr>
        <p:spPr>
          <a:xfrm rot="10800000">
            <a:off x="6855021" y="2331684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0" name="Google Shape;1420;p50"/>
          <p:cNvSpPr/>
          <p:nvPr/>
        </p:nvSpPr>
        <p:spPr>
          <a:xfrm rot="10800000">
            <a:off x="6699552" y="2180327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1" name="Google Shape;1421;p50"/>
          <p:cNvSpPr/>
          <p:nvPr/>
        </p:nvSpPr>
        <p:spPr>
          <a:xfrm rot="10800000">
            <a:off x="6542203" y="2023576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2" name="Google Shape;1422;p50"/>
          <p:cNvSpPr/>
          <p:nvPr/>
        </p:nvSpPr>
        <p:spPr>
          <a:xfrm rot="10800000">
            <a:off x="6377674" y="1868006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3" name="Google Shape;1423;p50"/>
          <p:cNvSpPr/>
          <p:nvPr/>
        </p:nvSpPr>
        <p:spPr>
          <a:xfrm rot="10800000">
            <a:off x="6218464" y="1714730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4" name="Google Shape;1424;p50"/>
          <p:cNvSpPr/>
          <p:nvPr/>
        </p:nvSpPr>
        <p:spPr>
          <a:xfrm rot="10800000">
            <a:off x="6058182" y="1562408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5" name="Google Shape;1425;p50"/>
          <p:cNvSpPr/>
          <p:nvPr/>
        </p:nvSpPr>
        <p:spPr>
          <a:xfrm rot="10800000">
            <a:off x="6058182" y="2023566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6" name="Google Shape;1426;p50"/>
          <p:cNvSpPr/>
          <p:nvPr/>
        </p:nvSpPr>
        <p:spPr>
          <a:xfrm rot="10800000">
            <a:off x="6058182" y="2484724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7" name="Google Shape;1427;p50"/>
          <p:cNvSpPr/>
          <p:nvPr/>
        </p:nvSpPr>
        <p:spPr>
          <a:xfrm rot="10800000">
            <a:off x="6058182" y="2934769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8" name="Google Shape;1428;p50"/>
          <p:cNvSpPr/>
          <p:nvPr/>
        </p:nvSpPr>
        <p:spPr>
          <a:xfrm rot="10800000">
            <a:off x="6218181" y="3096618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29" name="Google Shape;1429;p50"/>
          <p:cNvSpPr/>
          <p:nvPr/>
        </p:nvSpPr>
        <p:spPr>
          <a:xfrm rot="10800000">
            <a:off x="6218464" y="2641465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0" name="Google Shape;1430;p50"/>
          <p:cNvSpPr/>
          <p:nvPr/>
        </p:nvSpPr>
        <p:spPr>
          <a:xfrm rot="10800000">
            <a:off x="6218464" y="2178102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1" name="Google Shape;1431;p50"/>
          <p:cNvSpPr/>
          <p:nvPr/>
        </p:nvSpPr>
        <p:spPr>
          <a:xfrm rot="10800000">
            <a:off x="6537086" y="2484714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2" name="Google Shape;1432;p50"/>
          <p:cNvSpPr/>
          <p:nvPr/>
        </p:nvSpPr>
        <p:spPr>
          <a:xfrm rot="10800000">
            <a:off x="6697823" y="2636927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3" name="Google Shape;1433;p50"/>
          <p:cNvSpPr/>
          <p:nvPr/>
        </p:nvSpPr>
        <p:spPr>
          <a:xfrm rot="10800000">
            <a:off x="7015980" y="2935242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4" name="Google Shape;1434;p50"/>
          <p:cNvSpPr/>
          <p:nvPr/>
        </p:nvSpPr>
        <p:spPr>
          <a:xfrm rot="10800000">
            <a:off x="7172491" y="3098823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5" name="Google Shape;1435;p50"/>
          <p:cNvSpPr/>
          <p:nvPr/>
        </p:nvSpPr>
        <p:spPr>
          <a:xfrm rot="10800000">
            <a:off x="6695326" y="3090113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6" name="Google Shape;1436;p50"/>
          <p:cNvSpPr/>
          <p:nvPr/>
        </p:nvSpPr>
        <p:spPr>
          <a:xfrm rot="10800000">
            <a:off x="6536601" y="2935242"/>
            <a:ext cx="159000" cy="15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4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7" name="Google Shape;1437;p50"/>
          <p:cNvSpPr/>
          <p:nvPr/>
        </p:nvSpPr>
        <p:spPr>
          <a:xfrm rot="5400000">
            <a:off x="941811" y="1499467"/>
            <a:ext cx="69900" cy="2793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50"/>
          <p:cNvSpPr/>
          <p:nvPr/>
        </p:nvSpPr>
        <p:spPr>
          <a:xfrm rot="5400000">
            <a:off x="941811" y="1647125"/>
            <a:ext cx="69900" cy="2793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50"/>
          <p:cNvSpPr/>
          <p:nvPr/>
        </p:nvSpPr>
        <p:spPr>
          <a:xfrm rot="5400000">
            <a:off x="942037" y="1805695"/>
            <a:ext cx="69900" cy="2757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50"/>
          <p:cNvGrpSpPr/>
          <p:nvPr/>
        </p:nvGrpSpPr>
        <p:grpSpPr>
          <a:xfrm>
            <a:off x="1159800" y="1555293"/>
            <a:ext cx="2035688" cy="1859407"/>
            <a:chOff x="3408133" y="2152038"/>
            <a:chExt cx="2880147" cy="2880122"/>
          </a:xfrm>
        </p:grpSpPr>
        <p:grpSp>
          <p:nvGrpSpPr>
            <p:cNvPr id="1441" name="Google Shape;1441;p50"/>
            <p:cNvGrpSpPr/>
            <p:nvPr/>
          </p:nvGrpSpPr>
          <p:grpSpPr>
            <a:xfrm>
              <a:off x="3408133" y="2152038"/>
              <a:ext cx="1440072" cy="1440072"/>
              <a:chOff x="1750000" y="2260725"/>
              <a:chExt cx="2160000" cy="2160000"/>
            </a:xfrm>
          </p:grpSpPr>
          <p:grpSp>
            <p:nvGrpSpPr>
              <p:cNvPr id="1442" name="Google Shape;1442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443" name="Google Shape;1443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44" name="Google Shape;1444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45" name="Google Shape;1445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46" name="Google Shape;1446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47" name="Google Shape;1447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48" name="Google Shape;1448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49" name="Google Shape;1449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50" name="Google Shape;1450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51" name="Google Shape;1451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452" name="Google Shape;1452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453" name="Google Shape;1453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54" name="Google Shape;1454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55" name="Google Shape;1455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56" name="Google Shape;1456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57" name="Google Shape;1457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58" name="Google Shape;1458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59" name="Google Shape;1459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60" name="Google Shape;1460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61" name="Google Shape;1461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462" name="Google Shape;1462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463" name="Google Shape;1463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64" name="Google Shape;1464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65" name="Google Shape;1465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66" name="Google Shape;1466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67" name="Google Shape;1467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68" name="Google Shape;1468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69" name="Google Shape;1469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70" name="Google Shape;1470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71" name="Google Shape;1471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472" name="Google Shape;1472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473" name="Google Shape;1473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74" name="Google Shape;1474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75" name="Google Shape;1475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76" name="Google Shape;1476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77" name="Google Shape;1477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78" name="Google Shape;1478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79" name="Google Shape;1479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0" name="Google Shape;1480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1" name="Google Shape;1481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482" name="Google Shape;1482;p50"/>
            <p:cNvGrpSpPr/>
            <p:nvPr/>
          </p:nvGrpSpPr>
          <p:grpSpPr>
            <a:xfrm>
              <a:off x="3408133" y="3592088"/>
              <a:ext cx="1440072" cy="1440072"/>
              <a:chOff x="1750000" y="2260725"/>
              <a:chExt cx="2160000" cy="2160000"/>
            </a:xfrm>
          </p:grpSpPr>
          <p:grpSp>
            <p:nvGrpSpPr>
              <p:cNvPr id="1483" name="Google Shape;1483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484" name="Google Shape;1484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5" name="Google Shape;1485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6" name="Google Shape;1486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7" name="Google Shape;1487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8" name="Google Shape;1488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89" name="Google Shape;1489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0" name="Google Shape;149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1" name="Google Shape;149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2" name="Google Shape;149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493" name="Google Shape;1493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494" name="Google Shape;1494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5" name="Google Shape;1495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6" name="Google Shape;1496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7" name="Google Shape;1497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8" name="Google Shape;1498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499" name="Google Shape;1499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0" name="Google Shape;150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1" name="Google Shape;150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2" name="Google Shape;150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03" name="Google Shape;1503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04" name="Google Shape;1504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5" name="Google Shape;1505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6" name="Google Shape;1506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7" name="Google Shape;1507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8" name="Google Shape;1508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09" name="Google Shape;1509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10" name="Google Shape;151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11" name="Google Shape;151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12" name="Google Shape;151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13" name="Google Shape;1513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14" name="Google Shape;1514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15" name="Google Shape;1515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16" name="Google Shape;1516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17" name="Google Shape;1517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18" name="Google Shape;1518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19" name="Google Shape;1519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20" name="Google Shape;1520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21" name="Google Shape;1521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22" name="Google Shape;1522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523" name="Google Shape;1523;p50"/>
            <p:cNvGrpSpPr/>
            <p:nvPr/>
          </p:nvGrpSpPr>
          <p:grpSpPr>
            <a:xfrm>
              <a:off x="4848208" y="3592088"/>
              <a:ext cx="1440072" cy="1440072"/>
              <a:chOff x="1750000" y="2260725"/>
              <a:chExt cx="2160000" cy="2160000"/>
            </a:xfrm>
          </p:grpSpPr>
          <p:grpSp>
            <p:nvGrpSpPr>
              <p:cNvPr id="1524" name="Google Shape;1524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25" name="Google Shape;1525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26" name="Google Shape;1526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27" name="Google Shape;1527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28" name="Google Shape;1528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29" name="Google Shape;1529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0" name="Google Shape;1530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1" name="Google Shape;1531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2" name="Google Shape;1532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3" name="Google Shape;1533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34" name="Google Shape;1534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35" name="Google Shape;1535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6" name="Google Shape;1536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7" name="Google Shape;1537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8" name="Google Shape;1538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9" name="Google Shape;1539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0" name="Google Shape;1540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1" name="Google Shape;1541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2" name="Google Shape;1542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3" name="Google Shape;1543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44" name="Google Shape;1544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45" name="Google Shape;1545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6" name="Google Shape;1546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7" name="Google Shape;1547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8" name="Google Shape;1548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49" name="Google Shape;1549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0" name="Google Shape;1550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1" name="Google Shape;1551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2" name="Google Shape;1552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3" name="Google Shape;1553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54" name="Google Shape;1554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55" name="Google Shape;1555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6" name="Google Shape;1556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7" name="Google Shape;1557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8" name="Google Shape;1558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59" name="Google Shape;1559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60" name="Google Shape;1560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61" name="Google Shape;1561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62" name="Google Shape;1562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63" name="Google Shape;1563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chemeClr val="lt1"/>
                      </a:solidFill>
                    </a:rPr>
                    <a:t>0.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  <p:grpSp>
          <p:nvGrpSpPr>
            <p:cNvPr id="1564" name="Google Shape;1564;p50"/>
            <p:cNvGrpSpPr/>
            <p:nvPr/>
          </p:nvGrpSpPr>
          <p:grpSpPr>
            <a:xfrm>
              <a:off x="4848208" y="2152038"/>
              <a:ext cx="1440072" cy="1440072"/>
              <a:chOff x="1750000" y="2260725"/>
              <a:chExt cx="2160000" cy="2160000"/>
            </a:xfrm>
          </p:grpSpPr>
          <p:grpSp>
            <p:nvGrpSpPr>
              <p:cNvPr id="1565" name="Google Shape;1565;p50"/>
              <p:cNvGrpSpPr/>
              <p:nvPr/>
            </p:nvGrpSpPr>
            <p:grpSpPr>
              <a:xfrm>
                <a:off x="283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66" name="Google Shape;1566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67" name="Google Shape;1567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68" name="Google Shape;1568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69" name="Google Shape;1569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0" name="Google Shape;1570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1" name="Google Shape;1571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2" name="Google Shape;1572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3" name="Google Shape;1573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4" name="Google Shape;1574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75" name="Google Shape;1575;p50"/>
              <p:cNvGrpSpPr/>
              <p:nvPr/>
            </p:nvGrpSpPr>
            <p:grpSpPr>
              <a:xfrm>
                <a:off x="175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76" name="Google Shape;1576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7" name="Google Shape;1577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8" name="Google Shape;1578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79" name="Google Shape;1579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0" name="Google Shape;1580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1" name="Google Shape;1581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2" name="Google Shape;1582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3" name="Google Shape;1583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4" name="Google Shape;1584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85" name="Google Shape;1585;p50"/>
              <p:cNvGrpSpPr/>
              <p:nvPr/>
            </p:nvGrpSpPr>
            <p:grpSpPr>
              <a:xfrm>
                <a:off x="1750000" y="226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86" name="Google Shape;1586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7" name="Google Shape;1587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8" name="Google Shape;1588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89" name="Google Shape;1589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90" name="Google Shape;1590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91" name="Google Shape;1591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92" name="Google Shape;1592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93" name="Google Shape;1593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94" name="Google Shape;1594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595" name="Google Shape;1595;p50"/>
              <p:cNvGrpSpPr/>
              <p:nvPr/>
            </p:nvGrpSpPr>
            <p:grpSpPr>
              <a:xfrm>
                <a:off x="2830000" y="3340725"/>
                <a:ext cx="1080000" cy="1080000"/>
                <a:chOff x="4855625" y="3268525"/>
                <a:chExt cx="1080000" cy="1080000"/>
              </a:xfrm>
            </p:grpSpPr>
            <p:sp>
              <p:nvSpPr>
                <p:cNvPr id="1596" name="Google Shape;1596;p50"/>
                <p:cNvSpPr/>
                <p:nvPr/>
              </p:nvSpPr>
              <p:spPr>
                <a:xfrm>
                  <a:off x="485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97" name="Google Shape;1597;p50"/>
                <p:cNvSpPr/>
                <p:nvPr/>
              </p:nvSpPr>
              <p:spPr>
                <a:xfrm>
                  <a:off x="521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98" name="Google Shape;1598;p50"/>
                <p:cNvSpPr/>
                <p:nvPr/>
              </p:nvSpPr>
              <p:spPr>
                <a:xfrm>
                  <a:off x="5575625" y="326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99" name="Google Shape;1599;p50"/>
                <p:cNvSpPr/>
                <p:nvPr/>
              </p:nvSpPr>
              <p:spPr>
                <a:xfrm>
                  <a:off x="485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00" name="Google Shape;1600;p50"/>
                <p:cNvSpPr/>
                <p:nvPr/>
              </p:nvSpPr>
              <p:spPr>
                <a:xfrm>
                  <a:off x="521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01" name="Google Shape;1601;p50"/>
                <p:cNvSpPr/>
                <p:nvPr/>
              </p:nvSpPr>
              <p:spPr>
                <a:xfrm>
                  <a:off x="5575625" y="362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02" name="Google Shape;1602;p50"/>
                <p:cNvSpPr/>
                <p:nvPr/>
              </p:nvSpPr>
              <p:spPr>
                <a:xfrm>
                  <a:off x="521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03" name="Google Shape;1603;p50"/>
                <p:cNvSpPr/>
                <p:nvPr/>
              </p:nvSpPr>
              <p:spPr>
                <a:xfrm>
                  <a:off x="557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604" name="Google Shape;1604;p50"/>
                <p:cNvSpPr/>
                <p:nvPr/>
              </p:nvSpPr>
              <p:spPr>
                <a:xfrm>
                  <a:off x="4855625" y="3988525"/>
                  <a:ext cx="360000" cy="360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rgbClr val="004F9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18000" spcFirstLastPara="1" rIns="18000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sp>
        <p:nvSpPr>
          <p:cNvPr id="1605" name="Google Shape;1605;p50"/>
          <p:cNvSpPr/>
          <p:nvPr/>
        </p:nvSpPr>
        <p:spPr>
          <a:xfrm rot="5400000">
            <a:off x="941811" y="1960656"/>
            <a:ext cx="69900" cy="2793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50"/>
          <p:cNvSpPr/>
          <p:nvPr/>
        </p:nvSpPr>
        <p:spPr>
          <a:xfrm rot="5400000">
            <a:off x="941811" y="2108314"/>
            <a:ext cx="69900" cy="2793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50"/>
          <p:cNvSpPr/>
          <p:nvPr/>
        </p:nvSpPr>
        <p:spPr>
          <a:xfrm rot="5400000">
            <a:off x="942037" y="2266884"/>
            <a:ext cx="69900" cy="2757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50"/>
          <p:cNvSpPr/>
          <p:nvPr/>
        </p:nvSpPr>
        <p:spPr>
          <a:xfrm rot="5400000">
            <a:off x="941811" y="2421845"/>
            <a:ext cx="69900" cy="2793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50"/>
          <p:cNvSpPr/>
          <p:nvPr/>
        </p:nvSpPr>
        <p:spPr>
          <a:xfrm rot="5400000">
            <a:off x="941811" y="2569503"/>
            <a:ext cx="69900" cy="2793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50"/>
          <p:cNvSpPr/>
          <p:nvPr/>
        </p:nvSpPr>
        <p:spPr>
          <a:xfrm rot="5400000">
            <a:off x="942037" y="2728073"/>
            <a:ext cx="69900" cy="2757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50"/>
          <p:cNvSpPr/>
          <p:nvPr/>
        </p:nvSpPr>
        <p:spPr>
          <a:xfrm rot="5400000">
            <a:off x="941811" y="2883034"/>
            <a:ext cx="69900" cy="2793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50"/>
          <p:cNvSpPr/>
          <p:nvPr/>
        </p:nvSpPr>
        <p:spPr>
          <a:xfrm rot="5400000">
            <a:off x="941811" y="3030692"/>
            <a:ext cx="69900" cy="2793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50"/>
          <p:cNvSpPr/>
          <p:nvPr/>
        </p:nvSpPr>
        <p:spPr>
          <a:xfrm rot="5400000">
            <a:off x="942037" y="3189262"/>
            <a:ext cx="69900" cy="2757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50"/>
          <p:cNvSpPr/>
          <p:nvPr/>
        </p:nvSpPr>
        <p:spPr>
          <a:xfrm>
            <a:off x="1215367" y="3460206"/>
            <a:ext cx="765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50"/>
          <p:cNvSpPr/>
          <p:nvPr/>
        </p:nvSpPr>
        <p:spPr>
          <a:xfrm>
            <a:off x="1377037" y="3460206"/>
            <a:ext cx="765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50"/>
          <p:cNvSpPr/>
          <p:nvPr/>
        </p:nvSpPr>
        <p:spPr>
          <a:xfrm>
            <a:off x="1548684" y="3461644"/>
            <a:ext cx="765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50"/>
          <p:cNvSpPr/>
          <p:nvPr/>
        </p:nvSpPr>
        <p:spPr>
          <a:xfrm>
            <a:off x="1720321" y="3460206"/>
            <a:ext cx="765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50"/>
          <p:cNvSpPr/>
          <p:nvPr/>
        </p:nvSpPr>
        <p:spPr>
          <a:xfrm>
            <a:off x="1881992" y="3460206"/>
            <a:ext cx="765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50"/>
          <p:cNvSpPr/>
          <p:nvPr/>
        </p:nvSpPr>
        <p:spPr>
          <a:xfrm>
            <a:off x="2053639" y="3461644"/>
            <a:ext cx="765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50"/>
          <p:cNvSpPr/>
          <p:nvPr/>
        </p:nvSpPr>
        <p:spPr>
          <a:xfrm>
            <a:off x="2225276" y="3460206"/>
            <a:ext cx="765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50"/>
          <p:cNvSpPr/>
          <p:nvPr/>
        </p:nvSpPr>
        <p:spPr>
          <a:xfrm>
            <a:off x="2386947" y="3460206"/>
            <a:ext cx="765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50"/>
          <p:cNvSpPr/>
          <p:nvPr/>
        </p:nvSpPr>
        <p:spPr>
          <a:xfrm>
            <a:off x="2558594" y="3461644"/>
            <a:ext cx="765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50"/>
          <p:cNvSpPr/>
          <p:nvPr/>
        </p:nvSpPr>
        <p:spPr>
          <a:xfrm>
            <a:off x="2730230" y="3460206"/>
            <a:ext cx="76500" cy="2550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50"/>
          <p:cNvSpPr/>
          <p:nvPr/>
        </p:nvSpPr>
        <p:spPr>
          <a:xfrm>
            <a:off x="2891901" y="3460206"/>
            <a:ext cx="76500" cy="255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50"/>
          <p:cNvSpPr/>
          <p:nvPr/>
        </p:nvSpPr>
        <p:spPr>
          <a:xfrm>
            <a:off x="3063548" y="3461644"/>
            <a:ext cx="76500" cy="2520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50"/>
          <p:cNvSpPr txBox="1"/>
          <p:nvPr/>
        </p:nvSpPr>
        <p:spPr>
          <a:xfrm>
            <a:off x="274475" y="1647404"/>
            <a:ext cx="641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FF"/>
                </a:solidFill>
              </a:rPr>
              <a:t>Img 1</a:t>
            </a:r>
            <a:endParaRPr sz="1200">
              <a:solidFill>
                <a:srgbClr val="FF00FF"/>
              </a:solidFill>
            </a:endParaRPr>
          </a:p>
        </p:txBody>
      </p:sp>
      <p:sp>
        <p:nvSpPr>
          <p:cNvPr id="1627" name="Google Shape;1627;p50"/>
          <p:cNvSpPr txBox="1"/>
          <p:nvPr/>
        </p:nvSpPr>
        <p:spPr>
          <a:xfrm>
            <a:off x="274475" y="2136254"/>
            <a:ext cx="641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FFFF"/>
                </a:solidFill>
              </a:rPr>
              <a:t>Img 2</a:t>
            </a:r>
            <a:endParaRPr sz="1200">
              <a:solidFill>
                <a:srgbClr val="00FFFF"/>
              </a:solidFill>
            </a:endParaRPr>
          </a:p>
        </p:txBody>
      </p:sp>
      <p:sp>
        <p:nvSpPr>
          <p:cNvPr id="1628" name="Google Shape;1628;p50"/>
          <p:cNvSpPr txBox="1"/>
          <p:nvPr/>
        </p:nvSpPr>
        <p:spPr>
          <a:xfrm>
            <a:off x="274475" y="2596461"/>
            <a:ext cx="641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Img 3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629" name="Google Shape;1629;p50"/>
          <p:cNvSpPr txBox="1"/>
          <p:nvPr/>
        </p:nvSpPr>
        <p:spPr>
          <a:xfrm>
            <a:off x="274475" y="3017148"/>
            <a:ext cx="641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B300"/>
                </a:solidFill>
              </a:rPr>
              <a:t>Img 4</a:t>
            </a:r>
            <a:endParaRPr sz="1200">
              <a:solidFill>
                <a:srgbClr val="FFB300"/>
              </a:solidFill>
            </a:endParaRPr>
          </a:p>
        </p:txBody>
      </p:sp>
      <p:sp>
        <p:nvSpPr>
          <p:cNvPr id="1630" name="Google Shape;1630;p50"/>
          <p:cNvSpPr txBox="1"/>
          <p:nvPr/>
        </p:nvSpPr>
        <p:spPr>
          <a:xfrm>
            <a:off x="1120806" y="1114675"/>
            <a:ext cx="194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Vanilla Attention</a:t>
            </a:r>
            <a:endParaRPr b="1" sz="1600"/>
          </a:p>
        </p:txBody>
      </p:sp>
      <p:pic>
        <p:nvPicPr>
          <p:cNvPr id="1631" name="Google Shape;1631;p50"/>
          <p:cNvPicPr preferRelativeResize="0"/>
          <p:nvPr/>
        </p:nvPicPr>
        <p:blipFill rotWithShape="1">
          <a:blip r:embed="rId3">
            <a:alphaModFix/>
          </a:blip>
          <a:srcRect b="23646" l="0" r="33871" t="0"/>
          <a:stretch/>
        </p:blipFill>
        <p:spPr>
          <a:xfrm>
            <a:off x="3955297" y="3988200"/>
            <a:ext cx="1151475" cy="75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50"/>
          <p:cNvPicPr preferRelativeResize="0"/>
          <p:nvPr/>
        </p:nvPicPr>
        <p:blipFill rotWithShape="1">
          <a:blip r:embed="rId4">
            <a:alphaModFix/>
          </a:blip>
          <a:srcRect b="4652" l="0" r="32432" t="0"/>
          <a:stretch/>
        </p:blipFill>
        <p:spPr>
          <a:xfrm>
            <a:off x="6390025" y="3913688"/>
            <a:ext cx="1089000" cy="908282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50"/>
          <p:cNvSpPr txBox="1"/>
          <p:nvPr/>
        </p:nvSpPr>
        <p:spPr>
          <a:xfrm>
            <a:off x="2463450" y="4090763"/>
            <a:ext cx="147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80000"/>
                </a:solidFill>
              </a:rPr>
              <a:t>Batch-wise Implementation</a:t>
            </a:r>
            <a:endParaRPr sz="1200">
              <a:solidFill>
                <a:srgbClr val="980000"/>
              </a:solidFill>
            </a:endParaRPr>
          </a:p>
        </p:txBody>
      </p:sp>
      <p:cxnSp>
        <p:nvCxnSpPr>
          <p:cNvPr id="1634" name="Google Shape;1634;p50"/>
          <p:cNvCxnSpPr>
            <a:stCxn id="877" idx="1"/>
          </p:cNvCxnSpPr>
          <p:nvPr/>
        </p:nvCxnSpPr>
        <p:spPr>
          <a:xfrm>
            <a:off x="3997979" y="1933225"/>
            <a:ext cx="261900" cy="2522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35" name="Google Shape;1635;p50"/>
          <p:cNvCxnSpPr>
            <a:stCxn id="1059" idx="0"/>
          </p:cNvCxnSpPr>
          <p:nvPr/>
        </p:nvCxnSpPr>
        <p:spPr>
          <a:xfrm>
            <a:off x="4557470" y="2467454"/>
            <a:ext cx="57300" cy="18225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36" name="Google Shape;1636;p50"/>
          <p:cNvCxnSpPr>
            <a:stCxn id="1109" idx="0"/>
          </p:cNvCxnSpPr>
          <p:nvPr/>
        </p:nvCxnSpPr>
        <p:spPr>
          <a:xfrm flipH="1">
            <a:off x="4744540" y="2932117"/>
            <a:ext cx="291000" cy="1322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37" name="Google Shape;1637;p50"/>
          <p:cNvCxnSpPr>
            <a:stCxn id="989" idx="1"/>
          </p:cNvCxnSpPr>
          <p:nvPr/>
        </p:nvCxnSpPr>
        <p:spPr>
          <a:xfrm flipH="1">
            <a:off x="5004710" y="3327561"/>
            <a:ext cx="438600" cy="808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38" name="Google Shape;1638;p50"/>
          <p:cNvSpPr/>
          <p:nvPr/>
        </p:nvSpPr>
        <p:spPr>
          <a:xfrm>
            <a:off x="6073825" y="1552688"/>
            <a:ext cx="1942200" cy="155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50"/>
          <p:cNvSpPr/>
          <p:nvPr/>
        </p:nvSpPr>
        <p:spPr>
          <a:xfrm>
            <a:off x="6049425" y="2021350"/>
            <a:ext cx="1910400" cy="155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50"/>
          <p:cNvSpPr/>
          <p:nvPr/>
        </p:nvSpPr>
        <p:spPr>
          <a:xfrm>
            <a:off x="6058225" y="2484725"/>
            <a:ext cx="1910400" cy="155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50"/>
          <p:cNvSpPr/>
          <p:nvPr/>
        </p:nvSpPr>
        <p:spPr>
          <a:xfrm>
            <a:off x="6033525" y="2930275"/>
            <a:ext cx="1942200" cy="1551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2" name="Google Shape;1642;p50"/>
          <p:cNvCxnSpPr>
            <a:stCxn id="1638" idx="1"/>
          </p:cNvCxnSpPr>
          <p:nvPr/>
        </p:nvCxnSpPr>
        <p:spPr>
          <a:xfrm>
            <a:off x="6073825" y="1630238"/>
            <a:ext cx="432600" cy="25179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3" name="Google Shape;1643;p50"/>
          <p:cNvCxnSpPr>
            <a:stCxn id="1639" idx="2"/>
          </p:cNvCxnSpPr>
          <p:nvPr/>
        </p:nvCxnSpPr>
        <p:spPr>
          <a:xfrm flipH="1">
            <a:off x="6620025" y="2176450"/>
            <a:ext cx="384600" cy="2267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4" name="Google Shape;1644;p50"/>
          <p:cNvCxnSpPr/>
          <p:nvPr/>
        </p:nvCxnSpPr>
        <p:spPr>
          <a:xfrm flipH="1">
            <a:off x="6849400" y="2634675"/>
            <a:ext cx="603000" cy="1856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5" name="Google Shape;1645;p50"/>
          <p:cNvCxnSpPr>
            <a:stCxn id="1641" idx="3"/>
          </p:cNvCxnSpPr>
          <p:nvPr/>
        </p:nvCxnSpPr>
        <p:spPr>
          <a:xfrm flipH="1">
            <a:off x="6944025" y="3007825"/>
            <a:ext cx="1031700" cy="1577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51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Loss Function</a:t>
            </a:r>
            <a:endParaRPr/>
          </a:p>
        </p:txBody>
      </p:sp>
      <p:sp>
        <p:nvSpPr>
          <p:cNvPr id="1651" name="Google Shape;1651;p51"/>
          <p:cNvSpPr txBox="1"/>
          <p:nvPr>
            <p:ph idx="2" type="body"/>
          </p:nvPr>
        </p:nvSpPr>
        <p:spPr>
          <a:xfrm>
            <a:off x="579125" y="1157225"/>
            <a:ext cx="8323500" cy="66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Loss function equally focuses on predicting slot predictions that are similar to the models output, and them being decodable to the correct </a:t>
            </a:r>
            <a:r>
              <a:rPr lang="en-GB" sz="1400"/>
              <a:t>reconstruction</a:t>
            </a:r>
            <a:r>
              <a:rPr lang="en-GB" sz="1400"/>
              <a:t> of the future.  </a:t>
            </a:r>
            <a:endParaRPr sz="1400"/>
          </a:p>
        </p:txBody>
      </p:sp>
      <p:sp>
        <p:nvSpPr>
          <p:cNvPr id="1652" name="Google Shape;1652;p5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53" name="Google Shape;16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00" y="1988075"/>
            <a:ext cx="6851600" cy="252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52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Experimental Setup and Results</a:t>
            </a:r>
            <a:endParaRPr/>
          </a:p>
        </p:txBody>
      </p:sp>
      <p:sp>
        <p:nvSpPr>
          <p:cNvPr id="1659" name="Google Shape;1659;p5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53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1665" name="Google Shape;1665;p53"/>
          <p:cNvSpPr txBox="1"/>
          <p:nvPr>
            <p:ph idx="2" type="body"/>
          </p:nvPr>
        </p:nvSpPr>
        <p:spPr>
          <a:xfrm>
            <a:off x="579125" y="1157225"/>
            <a:ext cx="37989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Obj3d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Synthetic 3D objects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64x64 pixel frames</a:t>
            </a:r>
            <a:br>
              <a:rPr lang="en-GB" sz="1400"/>
            </a:br>
            <a:br>
              <a:rPr lang="en-GB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Sketchy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Real videos of mechanical gripper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80x120 pixel frames</a:t>
            </a:r>
            <a:br>
              <a:rPr lang="en-GB" sz="1400"/>
            </a:br>
            <a:br>
              <a:rPr lang="en-GB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SynPick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Synthetic mechanical arm</a:t>
            </a:r>
            <a:br>
              <a:rPr lang="en-GB" sz="1400"/>
            </a:br>
            <a:r>
              <a:rPr lang="en-GB" sz="1400"/>
              <a:t>performing bin picking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64x112 pixel frames</a:t>
            </a:r>
            <a:endParaRPr sz="1400"/>
          </a:p>
        </p:txBody>
      </p:sp>
      <p:sp>
        <p:nvSpPr>
          <p:cNvPr id="1666" name="Google Shape;1666;p5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67" name="Google Shape;16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30750"/>
            <a:ext cx="4137250" cy="8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75375"/>
            <a:ext cx="4228924" cy="9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53"/>
          <p:cNvPicPr preferRelativeResize="0"/>
          <p:nvPr/>
        </p:nvPicPr>
        <p:blipFill rotWithShape="1">
          <a:blip r:embed="rId5">
            <a:alphaModFix/>
          </a:blip>
          <a:srcRect b="0" l="33949" r="0" t="0"/>
          <a:stretch/>
        </p:blipFill>
        <p:spPr>
          <a:xfrm>
            <a:off x="4472925" y="2591800"/>
            <a:ext cx="4335400" cy="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5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300">
                <a:solidFill>
                  <a:srgbClr val="003865"/>
                </a:solidFill>
              </a:rPr>
              <a:t>‹#›</a:t>
            </a:fld>
            <a:endParaRPr sz="1300">
              <a:solidFill>
                <a:srgbClr val="003865"/>
              </a:solidFill>
            </a:endParaRPr>
          </a:p>
        </p:txBody>
      </p:sp>
      <p:sp>
        <p:nvSpPr>
          <p:cNvPr id="1675" name="Google Shape;1675;p54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Object Deconstruction Results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55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 Training</a:t>
            </a:r>
            <a:endParaRPr/>
          </a:p>
        </p:txBody>
      </p:sp>
      <p:sp>
        <p:nvSpPr>
          <p:cNvPr id="1681" name="Google Shape;1681;p55"/>
          <p:cNvSpPr txBox="1"/>
          <p:nvPr>
            <p:ph idx="2" type="body"/>
          </p:nvPr>
        </p:nvSpPr>
        <p:spPr>
          <a:xfrm>
            <a:off x="579300" y="1216350"/>
            <a:ext cx="8323500" cy="9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Trained SAVi models for Obj3D, Sketchy, and SynPick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Variations in dataset complexity leeds to variation in results and model parameters</a:t>
            </a:r>
            <a:endParaRPr sz="1500"/>
          </a:p>
        </p:txBody>
      </p:sp>
      <p:sp>
        <p:nvSpPr>
          <p:cNvPr id="1682" name="Google Shape;1682;p5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83" name="Google Shape;16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61" y="2212650"/>
            <a:ext cx="4945075" cy="17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55"/>
          <p:cNvSpPr txBox="1"/>
          <p:nvPr/>
        </p:nvSpPr>
        <p:spPr>
          <a:xfrm>
            <a:off x="533250" y="3812675"/>
            <a:ext cx="84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Evaluation of SAVi instances trained on used datasets (averaged over sequence length used per dataset).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56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 Results: Obj3D</a:t>
            </a:r>
            <a:endParaRPr/>
          </a:p>
        </p:txBody>
      </p:sp>
      <p:sp>
        <p:nvSpPr>
          <p:cNvPr id="1690" name="Google Shape;1690;p5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91" name="Google Shape;1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170" y="1469838"/>
            <a:ext cx="2896479" cy="276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635" y="1469801"/>
            <a:ext cx="2896479" cy="276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00" y="1469825"/>
            <a:ext cx="2896479" cy="276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3400"/>
              <a:t>Problem Statement</a:t>
            </a:r>
            <a:endParaRPr sz="3400"/>
          </a:p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57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 Results: Obj3D</a:t>
            </a:r>
            <a:endParaRPr/>
          </a:p>
        </p:txBody>
      </p:sp>
      <p:sp>
        <p:nvSpPr>
          <p:cNvPr id="1699" name="Google Shape;1699;p5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00" name="Google Shape;1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51" y="1176675"/>
            <a:ext cx="6938802" cy="346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58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 Results: Sketchy</a:t>
            </a:r>
            <a:endParaRPr/>
          </a:p>
        </p:txBody>
      </p:sp>
      <p:sp>
        <p:nvSpPr>
          <p:cNvPr id="1706" name="Google Shape;1706;p5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07" name="Google Shape;1707;p58"/>
          <p:cNvPicPr preferRelativeResize="0"/>
          <p:nvPr/>
        </p:nvPicPr>
        <p:blipFill rotWithShape="1">
          <a:blip r:embed="rId3">
            <a:alphaModFix/>
          </a:blip>
          <a:srcRect b="45736" l="0" r="0" t="10998"/>
          <a:stretch/>
        </p:blipFill>
        <p:spPr>
          <a:xfrm>
            <a:off x="3226136" y="1576138"/>
            <a:ext cx="2691726" cy="26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58"/>
          <p:cNvSpPr txBox="1"/>
          <p:nvPr/>
        </p:nvSpPr>
        <p:spPr>
          <a:xfrm rot="5400000">
            <a:off x="911150" y="4803600"/>
            <a:ext cx="183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Lato"/>
                <a:ea typeface="Lato"/>
                <a:cs typeface="Lato"/>
                <a:sym typeface="Lato"/>
              </a:rPr>
              <a:t>…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9" name="Google Shape;1709;p58"/>
          <p:cNvSpPr txBox="1"/>
          <p:nvPr/>
        </p:nvSpPr>
        <p:spPr>
          <a:xfrm rot="5400000">
            <a:off x="6566550" y="4803600"/>
            <a:ext cx="183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Lato"/>
                <a:ea typeface="Lato"/>
                <a:cs typeface="Lato"/>
                <a:sym typeface="Lato"/>
              </a:rPr>
              <a:t>…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0" name="Google Shape;1710;p58"/>
          <p:cNvPicPr preferRelativeResize="0"/>
          <p:nvPr/>
        </p:nvPicPr>
        <p:blipFill rotWithShape="1">
          <a:blip r:embed="rId4">
            <a:alphaModFix/>
          </a:blip>
          <a:srcRect b="45705" l="0" r="-3401" t="11004"/>
          <a:stretch/>
        </p:blipFill>
        <p:spPr>
          <a:xfrm>
            <a:off x="6092687" y="1618975"/>
            <a:ext cx="2691726" cy="256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58"/>
          <p:cNvPicPr preferRelativeResize="0"/>
          <p:nvPr/>
        </p:nvPicPr>
        <p:blipFill rotWithShape="1">
          <a:blip r:embed="rId5">
            <a:alphaModFix/>
          </a:blip>
          <a:srcRect b="45326" l="0" r="0" t="10056"/>
          <a:stretch/>
        </p:blipFill>
        <p:spPr>
          <a:xfrm>
            <a:off x="359563" y="1580975"/>
            <a:ext cx="2691726" cy="264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58"/>
          <p:cNvSpPr txBox="1"/>
          <p:nvPr/>
        </p:nvSpPr>
        <p:spPr>
          <a:xfrm rot="5400000">
            <a:off x="3821688" y="4803600"/>
            <a:ext cx="183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Lato"/>
                <a:ea typeface="Lato"/>
                <a:cs typeface="Lato"/>
                <a:sym typeface="Lato"/>
              </a:rPr>
              <a:t>…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9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 Results: Sketchy</a:t>
            </a:r>
            <a:endParaRPr/>
          </a:p>
        </p:txBody>
      </p:sp>
      <p:sp>
        <p:nvSpPr>
          <p:cNvPr id="1718" name="Google Shape;1718;p5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19" name="Google Shape;17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775" y="965073"/>
            <a:ext cx="6418046" cy="385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60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 Results: SynPick</a:t>
            </a:r>
            <a:endParaRPr/>
          </a:p>
        </p:txBody>
      </p:sp>
      <p:sp>
        <p:nvSpPr>
          <p:cNvPr id="1725" name="Google Shape;1725;p6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26" name="Google Shape;1726;p60"/>
          <p:cNvPicPr preferRelativeResize="0"/>
          <p:nvPr/>
        </p:nvPicPr>
        <p:blipFill rotWithShape="1">
          <a:blip r:embed="rId3">
            <a:alphaModFix/>
          </a:blip>
          <a:srcRect b="72712" l="0" r="17931" t="0"/>
          <a:stretch/>
        </p:blipFill>
        <p:spPr>
          <a:xfrm>
            <a:off x="6162310" y="1446597"/>
            <a:ext cx="2740951" cy="262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60"/>
          <p:cNvPicPr preferRelativeResize="0"/>
          <p:nvPr/>
        </p:nvPicPr>
        <p:blipFill rotWithShape="1">
          <a:blip r:embed="rId4">
            <a:alphaModFix/>
          </a:blip>
          <a:srcRect b="71506" l="0" r="16680" t="0"/>
          <a:stretch/>
        </p:blipFill>
        <p:spPr>
          <a:xfrm>
            <a:off x="3307045" y="1497114"/>
            <a:ext cx="2740978" cy="269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60"/>
          <p:cNvSpPr txBox="1"/>
          <p:nvPr/>
        </p:nvSpPr>
        <p:spPr>
          <a:xfrm rot="5400000">
            <a:off x="922975" y="4776750"/>
            <a:ext cx="183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Lato"/>
                <a:ea typeface="Lato"/>
                <a:cs typeface="Lato"/>
                <a:sym typeface="Lato"/>
              </a:rPr>
              <a:t>…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9" name="Google Shape;1729;p60"/>
          <p:cNvSpPr txBox="1"/>
          <p:nvPr/>
        </p:nvSpPr>
        <p:spPr>
          <a:xfrm rot="5400000">
            <a:off x="6747875" y="4776750"/>
            <a:ext cx="183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Lato"/>
                <a:ea typeface="Lato"/>
                <a:cs typeface="Lato"/>
                <a:sym typeface="Lato"/>
              </a:rPr>
              <a:t>…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0" name="Google Shape;1730;p60"/>
          <p:cNvPicPr preferRelativeResize="0"/>
          <p:nvPr/>
        </p:nvPicPr>
        <p:blipFill rotWithShape="1">
          <a:blip r:embed="rId5">
            <a:alphaModFix/>
          </a:blip>
          <a:srcRect b="71535" l="0" r="16624" t="0"/>
          <a:stretch/>
        </p:blipFill>
        <p:spPr>
          <a:xfrm>
            <a:off x="240737" y="1497114"/>
            <a:ext cx="2952031" cy="269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60"/>
          <p:cNvSpPr txBox="1"/>
          <p:nvPr/>
        </p:nvSpPr>
        <p:spPr>
          <a:xfrm rot="5400000">
            <a:off x="3928125" y="4776750"/>
            <a:ext cx="183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Lato"/>
                <a:ea typeface="Lato"/>
                <a:cs typeface="Lato"/>
                <a:sym typeface="Lato"/>
              </a:rPr>
              <a:t>…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1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 Results: SynPick</a:t>
            </a:r>
            <a:endParaRPr/>
          </a:p>
        </p:txBody>
      </p:sp>
      <p:sp>
        <p:nvSpPr>
          <p:cNvPr id="1737" name="Google Shape;1737;p6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38" name="Google Shape;17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175" y="987873"/>
            <a:ext cx="7701656" cy="385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6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4" name="Google Shape;1744;p62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Prediction Experiments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63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 Vanilla Transformer Ablation Studies: Results</a:t>
            </a:r>
            <a:endParaRPr/>
          </a:p>
        </p:txBody>
      </p:sp>
      <p:sp>
        <p:nvSpPr>
          <p:cNvPr id="1750" name="Google Shape;1750;p6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51" name="Google Shape;1751;p63"/>
          <p:cNvPicPr preferRelativeResize="0"/>
          <p:nvPr/>
        </p:nvPicPr>
        <p:blipFill rotWithShape="1">
          <a:blip r:embed="rId3">
            <a:alphaModFix/>
          </a:blip>
          <a:srcRect b="29582" l="0" r="0" t="0"/>
          <a:stretch/>
        </p:blipFill>
        <p:spPr>
          <a:xfrm>
            <a:off x="892450" y="2107225"/>
            <a:ext cx="7359100" cy="2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63"/>
          <p:cNvSpPr txBox="1"/>
          <p:nvPr/>
        </p:nvSpPr>
        <p:spPr>
          <a:xfrm>
            <a:off x="1102850" y="1617800"/>
            <a:ext cx="69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63"/>
          <p:cNvSpPr txBox="1"/>
          <p:nvPr/>
        </p:nvSpPr>
        <p:spPr>
          <a:xfrm>
            <a:off x="759950" y="1452250"/>
            <a:ext cx="77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Char char="●"/>
            </a:pPr>
            <a:r>
              <a:rPr lang="en-GB">
                <a:solidFill>
                  <a:srgbClr val="1F497D"/>
                </a:solidFill>
              </a:rPr>
              <a:t>Ablation studies on Obj3D </a:t>
            </a:r>
            <a:endParaRPr>
              <a:solidFill>
                <a:srgbClr val="1F497D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64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Obj3D</a:t>
            </a:r>
            <a:endParaRPr/>
          </a:p>
        </p:txBody>
      </p:sp>
      <p:sp>
        <p:nvSpPr>
          <p:cNvPr id="1759" name="Google Shape;1759;p6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60" name="Google Shape;17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25" y="2069085"/>
            <a:ext cx="8839200" cy="187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65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Obj3D</a:t>
            </a:r>
            <a:endParaRPr/>
          </a:p>
        </p:txBody>
      </p:sp>
      <p:sp>
        <p:nvSpPr>
          <p:cNvPr id="1766" name="Google Shape;1766;p6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67" name="Google Shape;17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475" y="1844715"/>
            <a:ext cx="1588950" cy="15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300" y="1287561"/>
            <a:ext cx="1283900" cy="12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65"/>
          <p:cNvSpPr txBox="1"/>
          <p:nvPr/>
        </p:nvSpPr>
        <p:spPr>
          <a:xfrm>
            <a:off x="4386150" y="2645875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endParaRPr/>
          </a:p>
        </p:txBody>
      </p:sp>
      <p:pic>
        <p:nvPicPr>
          <p:cNvPr id="1770" name="Google Shape;177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25" y="1287549"/>
            <a:ext cx="1283900" cy="12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65"/>
          <p:cNvSpPr txBox="1"/>
          <p:nvPr/>
        </p:nvSpPr>
        <p:spPr>
          <a:xfrm>
            <a:off x="6421475" y="2645863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pic>
        <p:nvPicPr>
          <p:cNvPr id="1772" name="Google Shape;177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3300" y="3215124"/>
            <a:ext cx="128390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0025" y="3215151"/>
            <a:ext cx="1283900" cy="12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65"/>
          <p:cNvSpPr txBox="1"/>
          <p:nvPr/>
        </p:nvSpPr>
        <p:spPr>
          <a:xfrm>
            <a:off x="4531825" y="4526525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Seq. OCVT</a:t>
            </a:r>
            <a:endParaRPr/>
          </a:p>
        </p:txBody>
      </p:sp>
      <p:sp>
        <p:nvSpPr>
          <p:cNvPr id="1775" name="Google Shape;1775;p65"/>
          <p:cNvSpPr txBox="1"/>
          <p:nvPr/>
        </p:nvSpPr>
        <p:spPr>
          <a:xfrm>
            <a:off x="6537575" y="45265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 OCVT</a:t>
            </a:r>
            <a:endParaRPr/>
          </a:p>
        </p:txBody>
      </p:sp>
      <p:sp>
        <p:nvSpPr>
          <p:cNvPr id="1776" name="Google Shape;1776;p65"/>
          <p:cNvSpPr txBox="1"/>
          <p:nvPr/>
        </p:nvSpPr>
        <p:spPr>
          <a:xfrm>
            <a:off x="1741325" y="3470688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Truth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" name="Google Shape;17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25" y="3225115"/>
            <a:ext cx="128390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300" y="3215127"/>
            <a:ext cx="128390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25" y="1287552"/>
            <a:ext cx="128390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3300" y="1287552"/>
            <a:ext cx="128390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0475" y="1844728"/>
            <a:ext cx="1588950" cy="15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66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Obj3D</a:t>
            </a:r>
            <a:endParaRPr/>
          </a:p>
        </p:txBody>
      </p:sp>
      <p:sp>
        <p:nvSpPr>
          <p:cNvPr id="1787" name="Google Shape;1787;p6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88" name="Google Shape;1788;p66"/>
          <p:cNvSpPr txBox="1"/>
          <p:nvPr/>
        </p:nvSpPr>
        <p:spPr>
          <a:xfrm>
            <a:off x="4386150" y="2645875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endParaRPr/>
          </a:p>
        </p:txBody>
      </p:sp>
      <p:sp>
        <p:nvSpPr>
          <p:cNvPr id="1789" name="Google Shape;1789;p66"/>
          <p:cNvSpPr txBox="1"/>
          <p:nvPr/>
        </p:nvSpPr>
        <p:spPr>
          <a:xfrm>
            <a:off x="6421475" y="2645863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sp>
        <p:nvSpPr>
          <p:cNvPr id="1790" name="Google Shape;1790;p66"/>
          <p:cNvSpPr txBox="1"/>
          <p:nvPr/>
        </p:nvSpPr>
        <p:spPr>
          <a:xfrm>
            <a:off x="4531825" y="4526525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Seq. OCVT</a:t>
            </a:r>
            <a:endParaRPr/>
          </a:p>
        </p:txBody>
      </p:sp>
      <p:sp>
        <p:nvSpPr>
          <p:cNvPr id="1791" name="Google Shape;1791;p66"/>
          <p:cNvSpPr txBox="1"/>
          <p:nvPr/>
        </p:nvSpPr>
        <p:spPr>
          <a:xfrm>
            <a:off x="6537575" y="45265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 OCVT</a:t>
            </a:r>
            <a:endParaRPr/>
          </a:p>
        </p:txBody>
      </p:sp>
      <p:sp>
        <p:nvSpPr>
          <p:cNvPr id="1792" name="Google Shape;1792;p66"/>
          <p:cNvSpPr txBox="1"/>
          <p:nvPr/>
        </p:nvSpPr>
        <p:spPr>
          <a:xfrm>
            <a:off x="1741325" y="3470688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Truth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579125" y="1185400"/>
            <a:ext cx="46917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Planning is a core ability of intelligent systems.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Requires the ability to calculate outcomes of actions.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Environment usually contains other actors and agents.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Their plans are often unknown, but their actions are observable.  </a:t>
            </a:r>
            <a:endParaRPr sz="1400"/>
          </a:p>
        </p:txBody>
      </p:sp>
      <p:pic>
        <p:nvPicPr>
          <p:cNvPr id="158" name="Google Shape;1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775" y="1894300"/>
            <a:ext cx="3311875" cy="186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 txBox="1"/>
          <p:nvPr/>
        </p:nvSpPr>
        <p:spPr>
          <a:xfrm>
            <a:off x="5539300" y="3834900"/>
            <a:ext cx="331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An autonomous Waymo self-driving car detects the intention of someone to cross the road and stops.[4] </a:t>
            </a:r>
            <a:endParaRPr sz="1000"/>
          </a:p>
        </p:txBody>
      </p:sp>
      <p:sp>
        <p:nvSpPr>
          <p:cNvPr id="160" name="Google Shape;160;p3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67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Sketchy</a:t>
            </a:r>
            <a:endParaRPr/>
          </a:p>
        </p:txBody>
      </p:sp>
      <p:sp>
        <p:nvSpPr>
          <p:cNvPr id="1798" name="Google Shape;1798;p6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9" name="Google Shape;1799;p67"/>
          <p:cNvSpPr txBox="1"/>
          <p:nvPr/>
        </p:nvSpPr>
        <p:spPr>
          <a:xfrm>
            <a:off x="4386150" y="2645875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endParaRPr/>
          </a:p>
        </p:txBody>
      </p:sp>
      <p:sp>
        <p:nvSpPr>
          <p:cNvPr id="1800" name="Google Shape;1800;p67"/>
          <p:cNvSpPr txBox="1"/>
          <p:nvPr/>
        </p:nvSpPr>
        <p:spPr>
          <a:xfrm>
            <a:off x="6727175" y="2645863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sp>
        <p:nvSpPr>
          <p:cNvPr id="1801" name="Google Shape;1801;p67"/>
          <p:cNvSpPr txBox="1"/>
          <p:nvPr/>
        </p:nvSpPr>
        <p:spPr>
          <a:xfrm>
            <a:off x="4531825" y="4526525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Seq. OCVT</a:t>
            </a:r>
            <a:endParaRPr/>
          </a:p>
        </p:txBody>
      </p:sp>
      <p:sp>
        <p:nvSpPr>
          <p:cNvPr id="1802" name="Google Shape;1802;p67"/>
          <p:cNvSpPr txBox="1"/>
          <p:nvPr/>
        </p:nvSpPr>
        <p:spPr>
          <a:xfrm>
            <a:off x="6843275" y="45265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 OCVT</a:t>
            </a:r>
            <a:endParaRPr/>
          </a:p>
        </p:txBody>
      </p:sp>
      <p:sp>
        <p:nvSpPr>
          <p:cNvPr id="1803" name="Google Shape;1803;p67"/>
          <p:cNvSpPr txBox="1"/>
          <p:nvPr/>
        </p:nvSpPr>
        <p:spPr>
          <a:xfrm>
            <a:off x="1741325" y="3470688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Truth</a:t>
            </a:r>
            <a:endParaRPr/>
          </a:p>
        </p:txBody>
      </p:sp>
      <p:pic>
        <p:nvPicPr>
          <p:cNvPr id="1804" name="Google Shape;18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82" y="2134501"/>
            <a:ext cx="1895281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073" y="1361950"/>
            <a:ext cx="1895300" cy="12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25" y="1361951"/>
            <a:ext cx="1895300" cy="12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0025" y="3215114"/>
            <a:ext cx="1895300" cy="12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9075" y="3215125"/>
            <a:ext cx="1895300" cy="128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68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SynPick</a:t>
            </a:r>
            <a:endParaRPr/>
          </a:p>
        </p:txBody>
      </p:sp>
      <p:sp>
        <p:nvSpPr>
          <p:cNvPr id="1814" name="Google Shape;1814;p6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15" name="Google Shape;1815;p68"/>
          <p:cNvSpPr txBox="1"/>
          <p:nvPr/>
        </p:nvSpPr>
        <p:spPr>
          <a:xfrm>
            <a:off x="4386150" y="2645875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endParaRPr/>
          </a:p>
        </p:txBody>
      </p:sp>
      <p:sp>
        <p:nvSpPr>
          <p:cNvPr id="1816" name="Google Shape;1816;p68"/>
          <p:cNvSpPr txBox="1"/>
          <p:nvPr/>
        </p:nvSpPr>
        <p:spPr>
          <a:xfrm>
            <a:off x="6950650" y="2645863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sp>
        <p:nvSpPr>
          <p:cNvPr id="1817" name="Google Shape;1817;p68"/>
          <p:cNvSpPr txBox="1"/>
          <p:nvPr/>
        </p:nvSpPr>
        <p:spPr>
          <a:xfrm>
            <a:off x="4531825" y="4526525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Seq. OCVT</a:t>
            </a:r>
            <a:endParaRPr/>
          </a:p>
        </p:txBody>
      </p:sp>
      <p:sp>
        <p:nvSpPr>
          <p:cNvPr id="1818" name="Google Shape;1818;p68"/>
          <p:cNvSpPr txBox="1"/>
          <p:nvPr/>
        </p:nvSpPr>
        <p:spPr>
          <a:xfrm>
            <a:off x="6990713" y="45265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 OCVT</a:t>
            </a:r>
            <a:endParaRPr/>
          </a:p>
        </p:txBody>
      </p:sp>
      <p:sp>
        <p:nvSpPr>
          <p:cNvPr id="1819" name="Google Shape;1819;p68"/>
          <p:cNvSpPr txBox="1"/>
          <p:nvPr/>
        </p:nvSpPr>
        <p:spPr>
          <a:xfrm>
            <a:off x="1741325" y="3470688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Truth</a:t>
            </a:r>
            <a:endParaRPr/>
          </a:p>
        </p:txBody>
      </p:sp>
      <p:pic>
        <p:nvPicPr>
          <p:cNvPr id="1820" name="Google Shape;18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638" y="2121677"/>
            <a:ext cx="2190182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163" y="1361964"/>
            <a:ext cx="2190175" cy="12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25" y="1361964"/>
            <a:ext cx="2190175" cy="12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0150" y="3215127"/>
            <a:ext cx="2190175" cy="12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0025" y="3215127"/>
            <a:ext cx="2190175" cy="128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" name="Google Shape;18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325" y="1300848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600" y="1300848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600" y="3228448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3325" y="3228423"/>
            <a:ext cx="12573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69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Segmentation Prediction on Obj3D</a:t>
            </a:r>
            <a:endParaRPr/>
          </a:p>
        </p:txBody>
      </p:sp>
      <p:sp>
        <p:nvSpPr>
          <p:cNvPr id="1834" name="Google Shape;1834;p6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35" name="Google Shape;183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0475" y="1844715"/>
            <a:ext cx="1588950" cy="15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69"/>
          <p:cNvSpPr txBox="1"/>
          <p:nvPr/>
        </p:nvSpPr>
        <p:spPr>
          <a:xfrm>
            <a:off x="4386150" y="2645875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endParaRPr/>
          </a:p>
        </p:txBody>
      </p:sp>
      <p:sp>
        <p:nvSpPr>
          <p:cNvPr id="1837" name="Google Shape;1837;p69"/>
          <p:cNvSpPr txBox="1"/>
          <p:nvPr/>
        </p:nvSpPr>
        <p:spPr>
          <a:xfrm>
            <a:off x="6421475" y="2645863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sp>
        <p:nvSpPr>
          <p:cNvPr id="1838" name="Google Shape;1838;p69"/>
          <p:cNvSpPr txBox="1"/>
          <p:nvPr/>
        </p:nvSpPr>
        <p:spPr>
          <a:xfrm>
            <a:off x="4531825" y="4526525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Seq. OCVT</a:t>
            </a:r>
            <a:endParaRPr/>
          </a:p>
        </p:txBody>
      </p:sp>
      <p:sp>
        <p:nvSpPr>
          <p:cNvPr id="1839" name="Google Shape;1839;p69"/>
          <p:cNvSpPr txBox="1"/>
          <p:nvPr/>
        </p:nvSpPr>
        <p:spPr>
          <a:xfrm>
            <a:off x="6537575" y="45265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 OCVT</a:t>
            </a:r>
            <a:endParaRPr/>
          </a:p>
        </p:txBody>
      </p:sp>
      <p:sp>
        <p:nvSpPr>
          <p:cNvPr id="1840" name="Google Shape;1840;p69"/>
          <p:cNvSpPr txBox="1"/>
          <p:nvPr/>
        </p:nvSpPr>
        <p:spPr>
          <a:xfrm>
            <a:off x="1741325" y="3470688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Truth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70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Vanilla Transformer</a:t>
            </a:r>
            <a:endParaRPr/>
          </a:p>
        </p:txBody>
      </p:sp>
      <p:sp>
        <p:nvSpPr>
          <p:cNvPr id="1846" name="Google Shape;1846;p7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47" name="Google Shape;18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50" y="976473"/>
            <a:ext cx="5305304" cy="38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825" y="1527163"/>
            <a:ext cx="2089175" cy="20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71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Vanilla Transformer</a:t>
            </a:r>
            <a:endParaRPr/>
          </a:p>
        </p:txBody>
      </p:sp>
      <p:sp>
        <p:nvSpPr>
          <p:cNvPr id="1854" name="Google Shape;1854;p7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55" name="Google Shape;1855;p71"/>
          <p:cNvPicPr preferRelativeResize="0"/>
          <p:nvPr/>
        </p:nvPicPr>
        <p:blipFill rotWithShape="1">
          <a:blip r:embed="rId3">
            <a:alphaModFix/>
          </a:blip>
          <a:srcRect b="4462" l="0" r="0" t="5746"/>
          <a:stretch/>
        </p:blipFill>
        <p:spPr>
          <a:xfrm>
            <a:off x="471075" y="2138050"/>
            <a:ext cx="8201849" cy="263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71"/>
          <p:cNvPicPr preferRelativeResize="0"/>
          <p:nvPr/>
        </p:nvPicPr>
        <p:blipFill rotWithShape="1">
          <a:blip r:embed="rId4">
            <a:alphaModFix/>
          </a:blip>
          <a:srcRect b="14155" l="0" r="2123" t="0"/>
          <a:stretch/>
        </p:blipFill>
        <p:spPr>
          <a:xfrm>
            <a:off x="471075" y="987875"/>
            <a:ext cx="8201850" cy="11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72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Sequential OCVT</a:t>
            </a:r>
            <a:endParaRPr/>
          </a:p>
        </p:txBody>
      </p:sp>
      <p:sp>
        <p:nvSpPr>
          <p:cNvPr id="1862" name="Google Shape;1862;p7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63" name="Google Shape;18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50" y="1790625"/>
            <a:ext cx="2724075" cy="233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945" y="1790625"/>
            <a:ext cx="2774705" cy="233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309" y="1790625"/>
            <a:ext cx="2687745" cy="233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73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Sequential OCVT</a:t>
            </a:r>
            <a:endParaRPr/>
          </a:p>
        </p:txBody>
      </p:sp>
      <p:sp>
        <p:nvSpPr>
          <p:cNvPr id="1871" name="Google Shape;1871;p7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72" name="Google Shape;1872;p73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321450" y="1158475"/>
            <a:ext cx="8651574" cy="14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62" y="2335858"/>
            <a:ext cx="7853274" cy="243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74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Sequential OCVT</a:t>
            </a:r>
            <a:endParaRPr/>
          </a:p>
        </p:txBody>
      </p:sp>
      <p:sp>
        <p:nvSpPr>
          <p:cNvPr id="1879" name="Google Shape;1879;p7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80" name="Google Shape;1880;p74"/>
          <p:cNvPicPr preferRelativeResize="0"/>
          <p:nvPr/>
        </p:nvPicPr>
        <p:blipFill rotWithShape="1">
          <a:blip r:embed="rId3">
            <a:alphaModFix/>
          </a:blip>
          <a:srcRect b="0" l="0" r="2439" t="0"/>
          <a:stretch/>
        </p:blipFill>
        <p:spPr>
          <a:xfrm>
            <a:off x="321450" y="1158475"/>
            <a:ext cx="8623450" cy="14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50" y="2304124"/>
            <a:ext cx="8115600" cy="25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75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887" name="Google Shape;1887;p75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propose a fully self-supervised object-centric learning approach for video prediction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combine Slot Attention mechanism with predictor modules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introduce two novel object-centric transformers for prediction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Object and time attention blocks are </a:t>
            </a:r>
            <a:r>
              <a:rPr lang="en-GB" sz="1600"/>
              <a:t>separated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More </a:t>
            </a:r>
            <a:r>
              <a:rPr lang="en-GB" sz="1600"/>
              <a:t>efficient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Better Results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Seperation of time and object attentions shows learned object </a:t>
            </a:r>
            <a:r>
              <a:rPr lang="en-GB" sz="1600"/>
              <a:t>dynamics</a:t>
            </a:r>
            <a:r>
              <a:rPr lang="en-GB" sz="1600"/>
              <a:t> and interactions, providing interpretable results </a:t>
            </a:r>
            <a:endParaRPr sz="1600"/>
          </a:p>
        </p:txBody>
      </p:sp>
      <p:sp>
        <p:nvSpPr>
          <p:cNvPr id="1888" name="Google Shape;1888;p7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76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400"/>
              <a:t>[1] Locatello, Francesco, et al. "Object-centric learning with slot attention." Advances in Neural Information Processing Systems 33 (2020): 11525-11538.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[2] Kipf, Thomas, et al. "Conditional object-centric learning from video." arXiv preprint arXiv:2111.12594 (2021).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[3] Wu, Yi-Fu, Jaesik Yoon, and Sungjin Ahn. "Generative Video Transformer: Can Objects be the Words?." International Conference on Machine Learning. PMLR, 2021.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/>
              <a:t>[4] Utilizing key point and pose estimation for the task of autonomous driving, Waymo blog. Link: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https://blog.waymo.com/2022/02/utilizing-key-point-and-pose-estimation.html</a:t>
            </a:r>
            <a:endParaRPr sz="1400"/>
          </a:p>
        </p:txBody>
      </p:sp>
      <p:sp>
        <p:nvSpPr>
          <p:cNvPr id="1894" name="Google Shape;1894;p76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Literature</a:t>
            </a:r>
            <a:endParaRPr/>
          </a:p>
        </p:txBody>
      </p:sp>
      <p:sp>
        <p:nvSpPr>
          <p:cNvPr id="1895" name="Google Shape;1895;p7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idx="2" type="body"/>
          </p:nvPr>
        </p:nvSpPr>
        <p:spPr>
          <a:xfrm>
            <a:off x="579125" y="1185400"/>
            <a:ext cx="8399400" cy="244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Action p</a:t>
            </a:r>
            <a:r>
              <a:rPr lang="en-GB" sz="1400"/>
              <a:t>rediction is interpreted as prediction in pixel space over frames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Given </a:t>
            </a:r>
            <a:r>
              <a:rPr i="1" lang="en-GB" sz="1400"/>
              <a:t>n</a:t>
            </a:r>
            <a:r>
              <a:rPr lang="en-GB" sz="1400"/>
              <a:t> context/seed frames, predict the following </a:t>
            </a:r>
            <a:r>
              <a:rPr i="1" lang="en-GB" sz="1400"/>
              <a:t>m</a:t>
            </a:r>
            <a:r>
              <a:rPr lang="en-GB" sz="1400"/>
              <a:t> frames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Applications: In robotics, autonomous driving, video editing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•"/>
            </a:pPr>
            <a:r>
              <a:rPr lang="en-GB" sz="1400"/>
              <a:t>Challenges: Dynamics and rules of the real world are too complex</a:t>
            </a:r>
            <a:endParaRPr sz="1400"/>
          </a:p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Video Prediction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200" y="3340800"/>
            <a:ext cx="3225050" cy="13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/>
        </p:nvSpPr>
        <p:spPr>
          <a:xfrm>
            <a:off x="2827225" y="4615300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Source: A Review on Deep Learning Techniques for Video Prediction by Oprea et al.</a:t>
            </a:r>
            <a:endParaRPr sz="600"/>
          </a:p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77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88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Thanks for your     </a:t>
            </a:r>
            <a:endParaRPr/>
          </a:p>
          <a:p>
            <a:pPr indent="0" lvl="0" marL="18288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   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pic>
        <p:nvPicPr>
          <p:cNvPr id="1901" name="Google Shape;19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925" y="1571163"/>
            <a:ext cx="2745325" cy="13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7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78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Appendix</a:t>
            </a:r>
            <a:endParaRPr/>
          </a:p>
        </p:txBody>
      </p:sp>
      <p:sp>
        <p:nvSpPr>
          <p:cNvPr id="1908" name="Google Shape;1908;p7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79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1914" name="Google Shape;1914;p7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80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Datasets: Video Multi-dSprites (VMDS)</a:t>
            </a:r>
            <a:endParaRPr/>
          </a:p>
        </p:txBody>
      </p:sp>
      <p:sp>
        <p:nvSpPr>
          <p:cNvPr id="1920" name="Google Shape;1920;p80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Dataset consisting of simple two dimensional geometric shapes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10 frame videos with a maximum of 5 free moving objects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64x64 pixel frames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Too simple, used for initial experiments in training Slot Attention and in slot alignment</a:t>
            </a:r>
            <a:endParaRPr sz="1400"/>
          </a:p>
        </p:txBody>
      </p:sp>
      <p:pic>
        <p:nvPicPr>
          <p:cNvPr id="1921" name="Google Shape;19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00" y="2731776"/>
            <a:ext cx="6963001" cy="21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8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81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Datasets: Obj3D</a:t>
            </a:r>
            <a:endParaRPr/>
          </a:p>
        </p:txBody>
      </p:sp>
      <p:sp>
        <p:nvSpPr>
          <p:cNvPr id="1928" name="Google Shape;1928;p81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Video extension of the CLEVR 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Includes colourful three dimensional objects on a gray plane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Complexities: lightning direction, occlusions in 3D, collisions, acceleration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64x64 pixel frames</a:t>
            </a:r>
            <a:endParaRPr sz="1400"/>
          </a:p>
        </p:txBody>
      </p:sp>
      <p:sp>
        <p:nvSpPr>
          <p:cNvPr id="1929" name="Google Shape;1929;p8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30" name="Google Shape;193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000" y="3214050"/>
            <a:ext cx="6326000" cy="12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82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Datasets: SynPick</a:t>
            </a:r>
            <a:endParaRPr/>
          </a:p>
        </p:txBody>
      </p:sp>
      <p:sp>
        <p:nvSpPr>
          <p:cNvPr id="1936" name="Google Shape;1936;p82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Synthetic dataset, designed for the task of bin picking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Videos of a mechanical arm picking up objects inside a box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Challenging dataset: movement of an active agent that makes decisions, high number of objects, collisions and occlusions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64x112 pixel frames</a:t>
            </a:r>
            <a:endParaRPr sz="1400"/>
          </a:p>
        </p:txBody>
      </p:sp>
      <p:sp>
        <p:nvSpPr>
          <p:cNvPr id="1937" name="Google Shape;1937;p8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38" name="Google Shape;193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25" y="2841250"/>
            <a:ext cx="7260751" cy="15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83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Datasets: Sketchy</a:t>
            </a:r>
            <a:endParaRPr/>
          </a:p>
        </p:txBody>
      </p:sp>
      <p:sp>
        <p:nvSpPr>
          <p:cNvPr id="1944" name="Google Shape;1944;p83"/>
          <p:cNvSpPr txBox="1"/>
          <p:nvPr>
            <p:ph idx="2" type="body"/>
          </p:nvPr>
        </p:nvSpPr>
        <p:spPr>
          <a:xfrm>
            <a:off x="579125" y="1157225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Real video dataset, designed for the task of picking and stacking objects.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Videos of a mechanical gripper picking up objects on a flat surface and moving them.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Movement of an active agent, but fewer objects. Gripper has more complex structure than in SynPick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80x120 pixel frames</a:t>
            </a:r>
            <a:endParaRPr sz="1400"/>
          </a:p>
        </p:txBody>
      </p:sp>
      <p:sp>
        <p:nvSpPr>
          <p:cNvPr id="1945" name="Google Shape;1945;p8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46" name="Google Shape;19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25" y="3378826"/>
            <a:ext cx="8656001" cy="10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84"/>
          <p:cNvSpPr txBox="1"/>
          <p:nvPr>
            <p:ph idx="2" type="body"/>
          </p:nvPr>
        </p:nvSpPr>
        <p:spPr>
          <a:xfrm>
            <a:off x="579125" y="1382900"/>
            <a:ext cx="5046000" cy="142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Decomposes image into its object components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Working with individual images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No sequential processing</a:t>
            </a:r>
            <a:endParaRPr sz="1400"/>
          </a:p>
        </p:txBody>
      </p:sp>
      <p:sp>
        <p:nvSpPr>
          <p:cNvPr id="1952" name="Google Shape;1952;p84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Attention</a:t>
            </a:r>
            <a:endParaRPr/>
          </a:p>
        </p:txBody>
      </p:sp>
      <p:sp>
        <p:nvSpPr>
          <p:cNvPr id="1953" name="Google Shape;1953;p84"/>
          <p:cNvSpPr txBox="1"/>
          <p:nvPr/>
        </p:nvSpPr>
        <p:spPr>
          <a:xfrm>
            <a:off x="7512687" y="4577525"/>
            <a:ext cx="11721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Recons. 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1954" name="Google Shape;1954;p84"/>
          <p:cNvGrpSpPr/>
          <p:nvPr/>
        </p:nvGrpSpPr>
        <p:grpSpPr>
          <a:xfrm>
            <a:off x="7512750" y="2753500"/>
            <a:ext cx="1171975" cy="394200"/>
            <a:chOff x="7436550" y="2677300"/>
            <a:chExt cx="1171975" cy="394200"/>
          </a:xfrm>
        </p:grpSpPr>
        <p:sp>
          <p:nvSpPr>
            <p:cNvPr id="1955" name="Google Shape;1955;p84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56" name="Google Shape;1956;p84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1957" name="Google Shape;1957;p84"/>
          <p:cNvGrpSpPr/>
          <p:nvPr/>
        </p:nvGrpSpPr>
        <p:grpSpPr>
          <a:xfrm>
            <a:off x="5760150" y="2753500"/>
            <a:ext cx="1171975" cy="394200"/>
            <a:chOff x="7436550" y="2677300"/>
            <a:chExt cx="1171975" cy="394200"/>
          </a:xfrm>
        </p:grpSpPr>
        <p:sp>
          <p:nvSpPr>
            <p:cNvPr id="1958" name="Google Shape;1958;p84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1959" name="Google Shape;1959;p84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1960" name="Google Shape;1960;p84"/>
          <p:cNvGrpSpPr/>
          <p:nvPr/>
        </p:nvGrpSpPr>
        <p:grpSpPr>
          <a:xfrm>
            <a:off x="6983068" y="2158978"/>
            <a:ext cx="658096" cy="644563"/>
            <a:chOff x="1561900" y="1536338"/>
            <a:chExt cx="834300" cy="800700"/>
          </a:xfrm>
        </p:grpSpPr>
        <p:sp>
          <p:nvSpPr>
            <p:cNvPr id="1961" name="Google Shape;1961;p84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2" name="Google Shape;1962;p84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1963" name="Google Shape;1963;p84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84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84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6" name="Google Shape;1966;p84"/>
          <p:cNvSpPr txBox="1"/>
          <p:nvPr/>
        </p:nvSpPr>
        <p:spPr>
          <a:xfrm>
            <a:off x="6717813" y="1888406"/>
            <a:ext cx="1188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 Medium"/>
                <a:ea typeface="Bodoni Moda Medium"/>
                <a:cs typeface="Bodoni Moda Medium"/>
                <a:sym typeface="Bodoni Moda Medium"/>
              </a:rPr>
              <a:t>Object Slots</a:t>
            </a:r>
            <a:endParaRPr sz="12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1967" name="Google Shape;1967;p84"/>
          <p:cNvCxnSpPr>
            <a:stCxn id="1959" idx="0"/>
            <a:endCxn id="1961" idx="1"/>
          </p:cNvCxnSpPr>
          <p:nvPr/>
        </p:nvCxnSpPr>
        <p:spPr>
          <a:xfrm rot="-5400000">
            <a:off x="6536125" y="2306500"/>
            <a:ext cx="272100" cy="621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8" name="Google Shape;1968;p84"/>
          <p:cNvCxnSpPr>
            <a:stCxn id="1961" idx="3"/>
            <a:endCxn id="1956" idx="0"/>
          </p:cNvCxnSpPr>
          <p:nvPr/>
        </p:nvCxnSpPr>
        <p:spPr>
          <a:xfrm>
            <a:off x="7641164" y="2481260"/>
            <a:ext cx="472800" cy="272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69" name="Google Shape;1969;p84"/>
          <p:cNvPicPr preferRelativeResize="0"/>
          <p:nvPr/>
        </p:nvPicPr>
        <p:blipFill rotWithShape="1">
          <a:blip r:embed="rId3">
            <a:alphaModFix/>
          </a:blip>
          <a:srcRect b="0" l="10758" r="79617" t="0"/>
          <a:stretch/>
        </p:blipFill>
        <p:spPr>
          <a:xfrm>
            <a:off x="7842017" y="4081290"/>
            <a:ext cx="540000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0" name="Google Shape;1970;p84"/>
          <p:cNvGrpSpPr/>
          <p:nvPr/>
        </p:nvGrpSpPr>
        <p:grpSpPr>
          <a:xfrm>
            <a:off x="7255835" y="3358497"/>
            <a:ext cx="1708491" cy="531993"/>
            <a:chOff x="962645" y="1119704"/>
            <a:chExt cx="1736272" cy="539930"/>
          </a:xfrm>
        </p:grpSpPr>
        <p:grpSp>
          <p:nvGrpSpPr>
            <p:cNvPr id="1971" name="Google Shape;1971;p84"/>
            <p:cNvGrpSpPr/>
            <p:nvPr/>
          </p:nvGrpSpPr>
          <p:grpSpPr>
            <a:xfrm>
              <a:off x="962645" y="1119704"/>
              <a:ext cx="539919" cy="539919"/>
              <a:chOff x="1346425" y="1152475"/>
              <a:chExt cx="1990851" cy="1990850"/>
            </a:xfrm>
          </p:grpSpPr>
          <p:pic>
            <p:nvPicPr>
              <p:cNvPr id="1972" name="Google Shape;1972;p84"/>
              <p:cNvPicPr preferRelativeResize="0"/>
              <p:nvPr/>
            </p:nvPicPr>
            <p:blipFill rotWithShape="1">
              <a:blip r:embed="rId3">
                <a:alphaModFix/>
              </a:blip>
              <a:srcRect b="0" l="10758" r="79617" t="0"/>
              <a:stretch/>
            </p:blipFill>
            <p:spPr>
              <a:xfrm>
                <a:off x="1346425" y="1152475"/>
                <a:ext cx="1990851" cy="1990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3" name="Google Shape;1973;p84"/>
              <p:cNvSpPr/>
              <p:nvPr/>
            </p:nvSpPr>
            <p:spPr>
              <a:xfrm>
                <a:off x="2490600" y="1742725"/>
                <a:ext cx="543300" cy="93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4" name="Google Shape;1974;p84"/>
            <p:cNvGrpSpPr/>
            <p:nvPr/>
          </p:nvGrpSpPr>
          <p:grpSpPr>
            <a:xfrm>
              <a:off x="1560821" y="1119716"/>
              <a:ext cx="539919" cy="539919"/>
              <a:chOff x="3185100" y="1927900"/>
              <a:chExt cx="1990851" cy="1990850"/>
            </a:xfrm>
          </p:grpSpPr>
          <p:grpSp>
            <p:nvGrpSpPr>
              <p:cNvPr id="1975" name="Google Shape;1975;p84"/>
              <p:cNvGrpSpPr/>
              <p:nvPr/>
            </p:nvGrpSpPr>
            <p:grpSpPr>
              <a:xfrm>
                <a:off x="3185100" y="1927900"/>
                <a:ext cx="1990851" cy="1990850"/>
                <a:chOff x="3686025" y="1017725"/>
                <a:chExt cx="1990851" cy="1990850"/>
              </a:xfrm>
            </p:grpSpPr>
            <p:pic>
              <p:nvPicPr>
                <p:cNvPr id="1976" name="Google Shape;1976;p8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3686025" y="1017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77" name="Google Shape;1977;p84"/>
                <p:cNvSpPr/>
                <p:nvPr/>
              </p:nvSpPr>
              <p:spPr>
                <a:xfrm>
                  <a:off x="4883850" y="210920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78" name="Google Shape;1978;p84"/>
              <p:cNvSpPr/>
              <p:nvPr/>
            </p:nvSpPr>
            <p:spPr>
              <a:xfrm>
                <a:off x="3603975" y="209227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9" name="Google Shape;1979;p84"/>
            <p:cNvGrpSpPr/>
            <p:nvPr/>
          </p:nvGrpSpPr>
          <p:grpSpPr>
            <a:xfrm>
              <a:off x="2158998" y="1119707"/>
              <a:ext cx="539919" cy="539919"/>
              <a:chOff x="6841450" y="2021725"/>
              <a:chExt cx="1990851" cy="1990850"/>
            </a:xfrm>
          </p:grpSpPr>
          <p:grpSp>
            <p:nvGrpSpPr>
              <p:cNvPr id="1980" name="Google Shape;1980;p84"/>
              <p:cNvGrpSpPr/>
              <p:nvPr/>
            </p:nvGrpSpPr>
            <p:grpSpPr>
              <a:xfrm>
                <a:off x="6841450" y="2021725"/>
                <a:ext cx="1990851" cy="1990850"/>
                <a:chOff x="6841450" y="2021725"/>
                <a:chExt cx="1990851" cy="1990850"/>
              </a:xfrm>
            </p:grpSpPr>
            <p:pic>
              <p:nvPicPr>
                <p:cNvPr id="1981" name="Google Shape;1981;p8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6841450" y="2021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82" name="Google Shape;1982;p84"/>
                <p:cNvSpPr/>
                <p:nvPr/>
              </p:nvSpPr>
              <p:spPr>
                <a:xfrm>
                  <a:off x="7936075" y="254235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83" name="Google Shape;1983;p84"/>
              <p:cNvSpPr/>
              <p:nvPr/>
            </p:nvSpPr>
            <p:spPr>
              <a:xfrm>
                <a:off x="7312375" y="218822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84" name="Google Shape;1984;p84"/>
          <p:cNvPicPr preferRelativeResize="0"/>
          <p:nvPr/>
        </p:nvPicPr>
        <p:blipFill rotWithShape="1">
          <a:blip r:embed="rId3">
            <a:alphaModFix/>
          </a:blip>
          <a:srcRect b="0" l="846" r="89271" t="0"/>
          <a:stretch/>
        </p:blipFill>
        <p:spPr>
          <a:xfrm>
            <a:off x="6083629" y="4081590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5" name="Google Shape;1985;p84"/>
          <p:cNvCxnSpPr>
            <a:stCxn id="1984" idx="0"/>
            <a:endCxn id="1959" idx="2"/>
          </p:cNvCxnSpPr>
          <p:nvPr/>
        </p:nvCxnSpPr>
        <p:spPr>
          <a:xfrm flipH="1" rot="10800000">
            <a:off x="6353629" y="3147690"/>
            <a:ext cx="7500" cy="93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86" name="Google Shape;198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422" y="4216983"/>
            <a:ext cx="778804" cy="269239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84"/>
          <p:cNvSpPr txBox="1"/>
          <p:nvPr/>
        </p:nvSpPr>
        <p:spPr>
          <a:xfrm>
            <a:off x="5849050" y="4577525"/>
            <a:ext cx="966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Bodoni Moda Medium"/>
                <a:ea typeface="Bodoni Moda Medium"/>
                <a:cs typeface="Bodoni Moda Medium"/>
                <a:sym typeface="Bodoni Moda Medium"/>
              </a:rPr>
              <a:t>Input</a:t>
            </a:r>
            <a:endParaRPr sz="13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1988" name="Google Shape;1988;p84"/>
          <p:cNvCxnSpPr>
            <a:stCxn id="1956" idx="2"/>
            <a:endCxn id="1976" idx="0"/>
          </p:cNvCxnSpPr>
          <p:nvPr/>
        </p:nvCxnSpPr>
        <p:spPr>
          <a:xfrm flipH="1">
            <a:off x="8110225" y="3147700"/>
            <a:ext cx="3600" cy="21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9" name="Google Shape;1989;p84"/>
          <p:cNvCxnSpPr>
            <a:stCxn id="1976" idx="2"/>
            <a:endCxn id="1969" idx="0"/>
          </p:cNvCxnSpPr>
          <p:nvPr/>
        </p:nvCxnSpPr>
        <p:spPr>
          <a:xfrm>
            <a:off x="8110081" y="3890491"/>
            <a:ext cx="1800" cy="19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0" name="Google Shape;1990;p84"/>
          <p:cNvCxnSpPr>
            <a:stCxn id="1984" idx="3"/>
            <a:endCxn id="1986" idx="1"/>
          </p:cNvCxnSpPr>
          <p:nvPr/>
        </p:nvCxnSpPr>
        <p:spPr>
          <a:xfrm>
            <a:off x="6623629" y="4351590"/>
            <a:ext cx="21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1" name="Google Shape;1991;p84"/>
          <p:cNvCxnSpPr>
            <a:stCxn id="1969" idx="1"/>
            <a:endCxn id="1986" idx="3"/>
          </p:cNvCxnSpPr>
          <p:nvPr/>
        </p:nvCxnSpPr>
        <p:spPr>
          <a:xfrm flipH="1">
            <a:off x="7622117" y="4351290"/>
            <a:ext cx="2199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92" name="Google Shape;1992;p8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93" name="Google Shape;199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63" y="2598250"/>
            <a:ext cx="4565112" cy="20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85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Alignment</a:t>
            </a:r>
            <a:endParaRPr/>
          </a:p>
        </p:txBody>
      </p:sp>
      <p:sp>
        <p:nvSpPr>
          <p:cNvPr id="1999" name="Google Shape;1999;p85"/>
          <p:cNvSpPr txBox="1"/>
          <p:nvPr>
            <p:ph idx="2" type="body"/>
          </p:nvPr>
        </p:nvSpPr>
        <p:spPr>
          <a:xfrm>
            <a:off x="579125" y="1130975"/>
            <a:ext cx="8290800" cy="15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-GB" sz="1400"/>
              <a:t>Slot Attention factorizes image into </a:t>
            </a:r>
            <a:r>
              <a:rPr b="1" lang="en-GB" sz="1400"/>
              <a:t>unordered Slots</a:t>
            </a:r>
            <a:endParaRPr b="1" sz="14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-GB" sz="1400"/>
              <a:t>Slots from consecutive images must be aligned temporally: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Computite affinity between scores (e.g. norm.cosine similarity)</a:t>
            </a:r>
            <a:endParaRPr sz="1400"/>
          </a:p>
          <a:p>
            <a:pPr indent="-3111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</a:pPr>
            <a:r>
              <a:rPr lang="en-GB" sz="1400"/>
              <a:t>Find bipartite match with Hungarian algorithm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Recovering slots for temporal alignment</a:t>
            </a:r>
            <a:endParaRPr sz="1400"/>
          </a:p>
        </p:txBody>
      </p:sp>
      <p:pic>
        <p:nvPicPr>
          <p:cNvPr id="2000" name="Google Shape;2000;p85"/>
          <p:cNvPicPr preferRelativeResize="0"/>
          <p:nvPr/>
        </p:nvPicPr>
        <p:blipFill rotWithShape="1">
          <a:blip r:embed="rId3">
            <a:alphaModFix/>
          </a:blip>
          <a:srcRect b="0" l="10758" r="79617" t="0"/>
          <a:stretch/>
        </p:blipFill>
        <p:spPr>
          <a:xfrm>
            <a:off x="1906917" y="428764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85"/>
          <p:cNvPicPr preferRelativeResize="0"/>
          <p:nvPr/>
        </p:nvPicPr>
        <p:blipFill rotWithShape="1">
          <a:blip r:embed="rId3">
            <a:alphaModFix/>
          </a:blip>
          <a:srcRect b="0" l="846" r="89271" t="0"/>
          <a:stretch/>
        </p:blipFill>
        <p:spPr>
          <a:xfrm>
            <a:off x="648029" y="4287640"/>
            <a:ext cx="540000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2" name="Google Shape;2002;p85"/>
          <p:cNvGrpSpPr/>
          <p:nvPr/>
        </p:nvGrpSpPr>
        <p:grpSpPr>
          <a:xfrm>
            <a:off x="332025" y="3840025"/>
            <a:ext cx="1171975" cy="394200"/>
            <a:chOff x="7436550" y="2677300"/>
            <a:chExt cx="1171975" cy="394200"/>
          </a:xfrm>
        </p:grpSpPr>
        <p:sp>
          <p:nvSpPr>
            <p:cNvPr id="2003" name="Google Shape;2003;p85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2004" name="Google Shape;2004;p85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005" name="Google Shape;2005;p85"/>
          <p:cNvGrpSpPr/>
          <p:nvPr/>
        </p:nvGrpSpPr>
        <p:grpSpPr>
          <a:xfrm>
            <a:off x="588968" y="3218228"/>
            <a:ext cx="658096" cy="515651"/>
            <a:chOff x="1561900" y="1536338"/>
            <a:chExt cx="834300" cy="800700"/>
          </a:xfrm>
        </p:grpSpPr>
        <p:sp>
          <p:nvSpPr>
            <p:cNvPr id="2006" name="Google Shape;2006;p85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7" name="Google Shape;2007;p85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2008" name="Google Shape;2008;p85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85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85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11" name="Google Shape;2011;p85"/>
          <p:cNvGrpSpPr/>
          <p:nvPr/>
        </p:nvGrpSpPr>
        <p:grpSpPr>
          <a:xfrm>
            <a:off x="1590938" y="3840025"/>
            <a:ext cx="1171975" cy="394200"/>
            <a:chOff x="7436550" y="2677300"/>
            <a:chExt cx="1171975" cy="394200"/>
          </a:xfrm>
        </p:grpSpPr>
        <p:sp>
          <p:nvSpPr>
            <p:cNvPr id="2012" name="Google Shape;2012;p85"/>
            <p:cNvSpPr/>
            <p:nvPr/>
          </p:nvSpPr>
          <p:spPr>
            <a:xfrm flipH="1" rot="10800000">
              <a:off x="7436550" y="2688174"/>
              <a:ext cx="1171975" cy="372450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2013" name="Google Shape;2013;p85"/>
            <p:cNvSpPr txBox="1"/>
            <p:nvPr/>
          </p:nvSpPr>
          <p:spPr>
            <a:xfrm>
              <a:off x="7648225" y="2677300"/>
              <a:ext cx="7788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014" name="Google Shape;2014;p85"/>
          <p:cNvGrpSpPr/>
          <p:nvPr/>
        </p:nvGrpSpPr>
        <p:grpSpPr>
          <a:xfrm>
            <a:off x="1847868" y="3218228"/>
            <a:ext cx="658096" cy="515651"/>
            <a:chOff x="1561900" y="1536338"/>
            <a:chExt cx="834300" cy="800700"/>
          </a:xfrm>
        </p:grpSpPr>
        <p:sp>
          <p:nvSpPr>
            <p:cNvPr id="2015" name="Google Shape;2015;p85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6" name="Google Shape;2016;p85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2017" name="Google Shape;2017;p85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rgbClr val="A4C2F4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85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rgbClr val="FFFF00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85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20" name="Google Shape;2020;p85"/>
          <p:cNvGrpSpPr/>
          <p:nvPr/>
        </p:nvGrpSpPr>
        <p:grpSpPr>
          <a:xfrm>
            <a:off x="3941225" y="3268525"/>
            <a:ext cx="1080000" cy="1080000"/>
            <a:chOff x="4855625" y="3268525"/>
            <a:chExt cx="1080000" cy="1080000"/>
          </a:xfrm>
        </p:grpSpPr>
        <p:sp>
          <p:nvSpPr>
            <p:cNvPr id="2021" name="Google Shape;2021;p85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22" name="Google Shape;2022;p85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23" name="Google Shape;2023;p85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24" name="Google Shape;2024;p85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25" name="Google Shape;2025;p85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26" name="Google Shape;2026;p85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0.8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27" name="Google Shape;2027;p85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28" name="Google Shape;2028;p85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29" name="Google Shape;2029;p85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2030" name="Google Shape;2030;p85"/>
          <p:cNvSpPr txBox="1"/>
          <p:nvPr/>
        </p:nvSpPr>
        <p:spPr>
          <a:xfrm>
            <a:off x="648975" y="2617200"/>
            <a:ext cx="19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1. Encoding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2031" name="Google Shape;2031;p85"/>
          <p:cNvSpPr txBox="1"/>
          <p:nvPr/>
        </p:nvSpPr>
        <p:spPr>
          <a:xfrm>
            <a:off x="3486725" y="2617200"/>
            <a:ext cx="19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2. Scoring Slots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2032" name="Google Shape;2032;p85"/>
          <p:cNvSpPr/>
          <p:nvPr/>
        </p:nvSpPr>
        <p:spPr>
          <a:xfrm rot="5400000">
            <a:off x="3606527" y="3222275"/>
            <a:ext cx="94800" cy="452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85"/>
          <p:cNvSpPr/>
          <p:nvPr/>
        </p:nvSpPr>
        <p:spPr>
          <a:xfrm rot="5400000">
            <a:off x="3606527" y="3575775"/>
            <a:ext cx="94800" cy="452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85"/>
          <p:cNvSpPr/>
          <p:nvPr/>
        </p:nvSpPr>
        <p:spPr>
          <a:xfrm rot="5400000">
            <a:off x="3609075" y="3944825"/>
            <a:ext cx="94800" cy="447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85"/>
          <p:cNvSpPr/>
          <p:nvPr/>
        </p:nvSpPr>
        <p:spPr>
          <a:xfrm>
            <a:off x="4429575" y="4424725"/>
            <a:ext cx="94800" cy="394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85"/>
          <p:cNvSpPr/>
          <p:nvPr/>
        </p:nvSpPr>
        <p:spPr>
          <a:xfrm>
            <a:off x="4793825" y="4424725"/>
            <a:ext cx="94800" cy="394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85"/>
          <p:cNvSpPr/>
          <p:nvPr/>
        </p:nvSpPr>
        <p:spPr>
          <a:xfrm>
            <a:off x="4073775" y="4424725"/>
            <a:ext cx="94800" cy="394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8" name="Google Shape;2038;p85"/>
          <p:cNvGrpSpPr/>
          <p:nvPr/>
        </p:nvGrpSpPr>
        <p:grpSpPr>
          <a:xfrm>
            <a:off x="5098050" y="3187900"/>
            <a:ext cx="364450" cy="1187575"/>
            <a:chOff x="6012450" y="3187900"/>
            <a:chExt cx="364450" cy="1187575"/>
          </a:xfrm>
        </p:grpSpPr>
        <p:sp>
          <p:nvSpPr>
            <p:cNvPr id="2039" name="Google Shape;2039;p85"/>
            <p:cNvSpPr/>
            <p:nvPr/>
          </p:nvSpPr>
          <p:spPr>
            <a:xfrm>
              <a:off x="6012450" y="3268525"/>
              <a:ext cx="72900" cy="10800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5"/>
            <p:cNvSpPr txBox="1"/>
            <p:nvPr/>
          </p:nvSpPr>
          <p:spPr>
            <a:xfrm>
              <a:off x="6109600" y="3187900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1.0</a:t>
              </a:r>
              <a:endParaRPr b="1" sz="800">
                <a:solidFill>
                  <a:srgbClr val="FF0000"/>
                </a:solidFill>
              </a:endParaRPr>
            </a:p>
          </p:txBody>
        </p:sp>
        <p:sp>
          <p:nvSpPr>
            <p:cNvPr id="2041" name="Google Shape;2041;p85"/>
            <p:cNvSpPr txBox="1"/>
            <p:nvPr/>
          </p:nvSpPr>
          <p:spPr>
            <a:xfrm>
              <a:off x="6109600" y="4215875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0.0</a:t>
              </a:r>
              <a:endParaRPr b="1" sz="800">
                <a:solidFill>
                  <a:srgbClr val="FF0000"/>
                </a:solidFill>
              </a:endParaRPr>
            </a:p>
          </p:txBody>
        </p:sp>
      </p:grpSp>
      <p:sp>
        <p:nvSpPr>
          <p:cNvPr id="2042" name="Google Shape;2042;p85"/>
          <p:cNvSpPr txBox="1"/>
          <p:nvPr/>
        </p:nvSpPr>
        <p:spPr>
          <a:xfrm>
            <a:off x="5696525" y="2617200"/>
            <a:ext cx="32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3. Hungarian &amp; Alignment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2043" name="Google Shape;2043;p85"/>
          <p:cNvSpPr/>
          <p:nvPr/>
        </p:nvSpPr>
        <p:spPr>
          <a:xfrm flipH="1" rot="-5400000">
            <a:off x="6107420" y="3583336"/>
            <a:ext cx="94800" cy="408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85"/>
          <p:cNvSpPr/>
          <p:nvPr/>
        </p:nvSpPr>
        <p:spPr>
          <a:xfrm flipH="1" rot="-5400000">
            <a:off x="6107420" y="3763656"/>
            <a:ext cx="94800" cy="408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85"/>
          <p:cNvSpPr/>
          <p:nvPr/>
        </p:nvSpPr>
        <p:spPr>
          <a:xfrm flipH="1" rot="-5400000">
            <a:off x="6107420" y="3943975"/>
            <a:ext cx="94800" cy="408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6" name="Google Shape;2046;p85"/>
          <p:cNvGrpSpPr/>
          <p:nvPr/>
        </p:nvGrpSpPr>
        <p:grpSpPr>
          <a:xfrm>
            <a:off x="6889025" y="3427700"/>
            <a:ext cx="1080000" cy="1080000"/>
            <a:chOff x="4855625" y="3268525"/>
            <a:chExt cx="1080000" cy="1080000"/>
          </a:xfrm>
        </p:grpSpPr>
        <p:sp>
          <p:nvSpPr>
            <p:cNvPr id="2047" name="Google Shape;2047;p85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48" name="Google Shape;2048;p85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49" name="Google Shape;2049;p85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50" name="Google Shape;2050;p85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51" name="Google Shape;2051;p85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52" name="Google Shape;2052;p85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53" name="Google Shape;2053;p85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54" name="Google Shape;2054;p85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55" name="Google Shape;2055;p85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2056" name="Google Shape;2056;p85"/>
          <p:cNvSpPr/>
          <p:nvPr/>
        </p:nvSpPr>
        <p:spPr>
          <a:xfrm flipH="1" rot="-5400000">
            <a:off x="8732020" y="4038811"/>
            <a:ext cx="94800" cy="408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85"/>
          <p:cNvSpPr/>
          <p:nvPr/>
        </p:nvSpPr>
        <p:spPr>
          <a:xfrm flipH="1" rot="-5400000">
            <a:off x="8732020" y="3630006"/>
            <a:ext cx="94800" cy="408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85"/>
          <p:cNvSpPr/>
          <p:nvPr/>
        </p:nvSpPr>
        <p:spPr>
          <a:xfrm flipH="1" rot="-5400000">
            <a:off x="8732020" y="3834388"/>
            <a:ext cx="94800" cy="408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85"/>
          <p:cNvSpPr/>
          <p:nvPr/>
        </p:nvSpPr>
        <p:spPr>
          <a:xfrm>
            <a:off x="6440400" y="3793100"/>
            <a:ext cx="349200" cy="349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85"/>
          <p:cNvSpPr/>
          <p:nvPr/>
        </p:nvSpPr>
        <p:spPr>
          <a:xfrm>
            <a:off x="8031600" y="3881400"/>
            <a:ext cx="408000" cy="265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85"/>
          <p:cNvSpPr txBox="1"/>
          <p:nvPr/>
        </p:nvSpPr>
        <p:spPr>
          <a:xfrm>
            <a:off x="588925" y="2868325"/>
            <a:ext cx="6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54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Slots 1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062" name="Google Shape;2062;p85"/>
          <p:cNvSpPr txBox="1"/>
          <p:nvPr/>
        </p:nvSpPr>
        <p:spPr>
          <a:xfrm>
            <a:off x="1884325" y="2868325"/>
            <a:ext cx="6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5400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Slots 2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063" name="Google Shape;2063;p85"/>
          <p:cNvSpPr txBox="1"/>
          <p:nvPr/>
        </p:nvSpPr>
        <p:spPr>
          <a:xfrm>
            <a:off x="6456475" y="3040575"/>
            <a:ext cx="1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4000" spcFirstLastPara="1" rIns="5400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Alignment Matrix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064" name="Google Shape;2064;p8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86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Alignment</a:t>
            </a:r>
            <a:endParaRPr/>
          </a:p>
        </p:txBody>
      </p:sp>
      <p:pic>
        <p:nvPicPr>
          <p:cNvPr id="2070" name="Google Shape;20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225" y="1130975"/>
            <a:ext cx="6179543" cy="37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8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Object-Centric Learning</a:t>
            </a:r>
            <a:endParaRPr/>
          </a:p>
        </p:txBody>
      </p:sp>
      <p:sp>
        <p:nvSpPr>
          <p:cNvPr id="175" name="Google Shape;175;p33"/>
          <p:cNvSpPr txBox="1"/>
          <p:nvPr>
            <p:ph idx="2" type="body"/>
          </p:nvPr>
        </p:nvSpPr>
        <p:spPr>
          <a:xfrm>
            <a:off x="579125" y="1185400"/>
            <a:ext cx="54912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Humans perceive the world in terms of objects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Objects are discrete, detectable, describable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•"/>
            </a:pPr>
            <a:r>
              <a:rPr lang="en-GB" sz="1400"/>
              <a:t>Object properties (e.g. </a:t>
            </a:r>
            <a:r>
              <a:rPr lang="en-GB" sz="1400"/>
              <a:t> color, location, pose, class…)</a:t>
            </a:r>
            <a:r>
              <a:rPr lang="en-GB" sz="1400"/>
              <a:t> </a:t>
            </a:r>
            <a:r>
              <a:rPr lang="en-GB" sz="1400"/>
              <a:t>facilitate</a:t>
            </a:r>
            <a:r>
              <a:rPr lang="en-GB" sz="1400"/>
              <a:t> modeling their interactions</a:t>
            </a:r>
            <a:endParaRPr sz="1400"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125" y="1185388"/>
            <a:ext cx="2510300" cy="22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6295125" y="3535725"/>
            <a:ext cx="364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Open Sans"/>
                <a:ea typeface="Open Sans"/>
                <a:cs typeface="Open Sans"/>
                <a:sym typeface="Open Sans"/>
              </a:rPr>
              <a:t>Source: [Stückler, Behnke: Automatika 2011]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87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Slot Alignment (Fixed Slot Number)</a:t>
            </a:r>
            <a:endParaRPr/>
          </a:p>
        </p:txBody>
      </p:sp>
      <p:pic>
        <p:nvPicPr>
          <p:cNvPr id="2077" name="Google Shape;207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025" y="1265200"/>
            <a:ext cx="3089771" cy="37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6" y="1265200"/>
            <a:ext cx="3089771" cy="37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8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88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Prediction Flow for RNN and MLP</a:t>
            </a:r>
            <a:endParaRPr/>
          </a:p>
        </p:txBody>
      </p:sp>
      <p:sp>
        <p:nvSpPr>
          <p:cNvPr id="2085" name="Google Shape;2085;p88"/>
          <p:cNvSpPr txBox="1"/>
          <p:nvPr>
            <p:ph idx="2" type="body"/>
          </p:nvPr>
        </p:nvSpPr>
        <p:spPr>
          <a:xfrm>
            <a:off x="579125" y="1185400"/>
            <a:ext cx="8290800" cy="9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spcBef>
                <a:spcPts val="40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Aligning slots of </a:t>
            </a:r>
            <a:r>
              <a:rPr b="1" lang="en-GB"/>
              <a:t>seed frames</a:t>
            </a:r>
            <a:endParaRPr b="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Autoregressive prediction of future slots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Alignment during seed stage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Predicted slots are already ‘aligned’</a:t>
            </a:r>
            <a:endParaRPr/>
          </a:p>
        </p:txBody>
      </p:sp>
      <p:grpSp>
        <p:nvGrpSpPr>
          <p:cNvPr id="2086" name="Google Shape;2086;p88"/>
          <p:cNvGrpSpPr/>
          <p:nvPr/>
        </p:nvGrpSpPr>
        <p:grpSpPr>
          <a:xfrm>
            <a:off x="1121825" y="2938825"/>
            <a:ext cx="1080000" cy="1080000"/>
            <a:chOff x="4855625" y="3268525"/>
            <a:chExt cx="1080000" cy="1080000"/>
          </a:xfrm>
        </p:grpSpPr>
        <p:sp>
          <p:nvSpPr>
            <p:cNvPr id="2087" name="Google Shape;2087;p88"/>
            <p:cNvSpPr/>
            <p:nvPr/>
          </p:nvSpPr>
          <p:spPr>
            <a:xfrm>
              <a:off x="4855625" y="3268525"/>
              <a:ext cx="360000" cy="360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0.1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88" name="Google Shape;2088;p88"/>
            <p:cNvSpPr/>
            <p:nvPr/>
          </p:nvSpPr>
          <p:spPr>
            <a:xfrm>
              <a:off x="5215625" y="326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89" name="Google Shape;2089;p88"/>
            <p:cNvSpPr/>
            <p:nvPr/>
          </p:nvSpPr>
          <p:spPr>
            <a:xfrm>
              <a:off x="5575625" y="326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90" name="Google Shape;2090;p88"/>
            <p:cNvSpPr/>
            <p:nvPr/>
          </p:nvSpPr>
          <p:spPr>
            <a:xfrm>
              <a:off x="485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91" name="Google Shape;2091;p88"/>
            <p:cNvSpPr/>
            <p:nvPr/>
          </p:nvSpPr>
          <p:spPr>
            <a:xfrm>
              <a:off x="5215625" y="362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92" name="Google Shape;2092;p88"/>
            <p:cNvSpPr/>
            <p:nvPr/>
          </p:nvSpPr>
          <p:spPr>
            <a:xfrm>
              <a:off x="5575625" y="3628525"/>
              <a:ext cx="360000" cy="360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0.8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93" name="Google Shape;2093;p88"/>
            <p:cNvSpPr/>
            <p:nvPr/>
          </p:nvSpPr>
          <p:spPr>
            <a:xfrm>
              <a:off x="4855625" y="3988525"/>
              <a:ext cx="360000" cy="3600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0.9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94" name="Google Shape;2094;p88"/>
            <p:cNvSpPr/>
            <p:nvPr/>
          </p:nvSpPr>
          <p:spPr>
            <a:xfrm>
              <a:off x="5215625" y="3988525"/>
              <a:ext cx="360000" cy="3600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  <p:sp>
          <p:nvSpPr>
            <p:cNvPr id="2095" name="Google Shape;2095;p88"/>
            <p:cNvSpPr/>
            <p:nvPr/>
          </p:nvSpPr>
          <p:spPr>
            <a:xfrm>
              <a:off x="5575625" y="3988525"/>
              <a:ext cx="360000" cy="360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000" spcFirstLastPara="1" rIns="1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0000"/>
                  </a:solidFill>
                </a:rPr>
                <a:t>0.2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2096" name="Google Shape;2096;p88"/>
          <p:cNvSpPr/>
          <p:nvPr/>
        </p:nvSpPr>
        <p:spPr>
          <a:xfrm rot="5400000">
            <a:off x="810750" y="2915225"/>
            <a:ext cx="94800" cy="407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88"/>
          <p:cNvSpPr/>
          <p:nvPr/>
        </p:nvSpPr>
        <p:spPr>
          <a:xfrm rot="5400000">
            <a:off x="810750" y="3268725"/>
            <a:ext cx="94800" cy="407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88"/>
          <p:cNvSpPr/>
          <p:nvPr/>
        </p:nvSpPr>
        <p:spPr>
          <a:xfrm rot="5400000">
            <a:off x="812998" y="3637475"/>
            <a:ext cx="94800" cy="402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88"/>
          <p:cNvSpPr/>
          <p:nvPr/>
        </p:nvSpPr>
        <p:spPr>
          <a:xfrm>
            <a:off x="1603038" y="4095025"/>
            <a:ext cx="93000" cy="346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88"/>
          <p:cNvSpPr/>
          <p:nvPr/>
        </p:nvSpPr>
        <p:spPr>
          <a:xfrm>
            <a:off x="1959982" y="4095025"/>
            <a:ext cx="93000" cy="346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88"/>
          <p:cNvSpPr/>
          <p:nvPr/>
        </p:nvSpPr>
        <p:spPr>
          <a:xfrm>
            <a:off x="1254375" y="4095025"/>
            <a:ext cx="93000" cy="346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2" name="Google Shape;2102;p88"/>
          <p:cNvGrpSpPr/>
          <p:nvPr/>
        </p:nvGrpSpPr>
        <p:grpSpPr>
          <a:xfrm>
            <a:off x="2278650" y="2858200"/>
            <a:ext cx="364450" cy="1187575"/>
            <a:chOff x="6012450" y="3187900"/>
            <a:chExt cx="364450" cy="1187575"/>
          </a:xfrm>
        </p:grpSpPr>
        <p:sp>
          <p:nvSpPr>
            <p:cNvPr id="2103" name="Google Shape;2103;p88"/>
            <p:cNvSpPr/>
            <p:nvPr/>
          </p:nvSpPr>
          <p:spPr>
            <a:xfrm>
              <a:off x="6012450" y="3268525"/>
              <a:ext cx="72900" cy="1080000"/>
            </a:xfrm>
            <a:prstGeom prst="rect">
              <a:avLst/>
            </a:prstGeom>
            <a:gradFill>
              <a:gsLst>
                <a:gs pos="0">
                  <a:srgbClr val="4D4D4D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8"/>
            <p:cNvSpPr txBox="1"/>
            <p:nvPr/>
          </p:nvSpPr>
          <p:spPr>
            <a:xfrm>
              <a:off x="6109600" y="3187900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1.0</a:t>
              </a:r>
              <a:endParaRPr b="1" sz="800">
                <a:solidFill>
                  <a:srgbClr val="FF0000"/>
                </a:solidFill>
              </a:endParaRPr>
            </a:p>
          </p:txBody>
        </p:sp>
        <p:sp>
          <p:nvSpPr>
            <p:cNvPr id="2105" name="Google Shape;2105;p88"/>
            <p:cNvSpPr txBox="1"/>
            <p:nvPr/>
          </p:nvSpPr>
          <p:spPr>
            <a:xfrm>
              <a:off x="6109600" y="4215875"/>
              <a:ext cx="267300" cy="1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0" spcFirstLastPara="1" rIns="0" wrap="square" tIns="180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0000"/>
                  </a:solidFill>
                </a:rPr>
                <a:t>0.0</a:t>
              </a:r>
              <a:endParaRPr b="1" sz="800">
                <a:solidFill>
                  <a:srgbClr val="FF0000"/>
                </a:solidFill>
              </a:endParaRPr>
            </a:p>
          </p:txBody>
        </p:sp>
      </p:grpSp>
      <p:sp>
        <p:nvSpPr>
          <p:cNvPr id="2106" name="Google Shape;2106;p88"/>
          <p:cNvSpPr txBox="1"/>
          <p:nvPr/>
        </p:nvSpPr>
        <p:spPr>
          <a:xfrm>
            <a:off x="494200" y="2400650"/>
            <a:ext cx="19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1)</a:t>
            </a:r>
            <a:endParaRPr b="1" sz="1800">
              <a:solidFill>
                <a:srgbClr val="FF0000"/>
              </a:solidFill>
            </a:endParaRPr>
          </a:p>
        </p:txBody>
      </p:sp>
      <p:grpSp>
        <p:nvGrpSpPr>
          <p:cNvPr id="2107" name="Google Shape;2107;p88"/>
          <p:cNvGrpSpPr/>
          <p:nvPr/>
        </p:nvGrpSpPr>
        <p:grpSpPr>
          <a:xfrm>
            <a:off x="4187850" y="3027825"/>
            <a:ext cx="832500" cy="359700"/>
            <a:chOff x="1531100" y="1368775"/>
            <a:chExt cx="832500" cy="359700"/>
          </a:xfrm>
        </p:grpSpPr>
        <p:sp>
          <p:nvSpPr>
            <p:cNvPr id="2108" name="Google Shape;2108;p88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88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2110" name="Google Shape;2110;p88"/>
          <p:cNvSpPr/>
          <p:nvPr/>
        </p:nvSpPr>
        <p:spPr>
          <a:xfrm flipH="1" rot="10800000">
            <a:off x="7095975" y="3569751"/>
            <a:ext cx="88800" cy="1977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88"/>
          <p:cNvSpPr/>
          <p:nvPr/>
        </p:nvSpPr>
        <p:spPr>
          <a:xfrm flipH="1" rot="10800000">
            <a:off x="8109225" y="3569676"/>
            <a:ext cx="88800" cy="18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B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2" name="Google Shape;2112;p88"/>
          <p:cNvCxnSpPr>
            <a:endCxn id="2108" idx="3"/>
          </p:cNvCxnSpPr>
          <p:nvPr/>
        </p:nvCxnSpPr>
        <p:spPr>
          <a:xfrm rot="10800000">
            <a:off x="4604100" y="3387525"/>
            <a:ext cx="0" cy="33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13" name="Google Shape;2113;p88"/>
          <p:cNvGrpSpPr/>
          <p:nvPr/>
        </p:nvGrpSpPr>
        <p:grpSpPr>
          <a:xfrm>
            <a:off x="5258900" y="3027825"/>
            <a:ext cx="832500" cy="359700"/>
            <a:chOff x="1531100" y="1368775"/>
            <a:chExt cx="832500" cy="359700"/>
          </a:xfrm>
        </p:grpSpPr>
        <p:sp>
          <p:nvSpPr>
            <p:cNvPr id="2114" name="Google Shape;2114;p88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8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2116" name="Google Shape;2116;p88"/>
          <p:cNvCxnSpPr>
            <a:endCxn id="2114" idx="3"/>
          </p:cNvCxnSpPr>
          <p:nvPr/>
        </p:nvCxnSpPr>
        <p:spPr>
          <a:xfrm rot="10800000">
            <a:off x="5675150" y="3387525"/>
            <a:ext cx="0" cy="29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17" name="Google Shape;2117;p88"/>
          <p:cNvGrpSpPr/>
          <p:nvPr/>
        </p:nvGrpSpPr>
        <p:grpSpPr>
          <a:xfrm>
            <a:off x="6724125" y="3027825"/>
            <a:ext cx="832500" cy="359700"/>
            <a:chOff x="1531100" y="1368775"/>
            <a:chExt cx="832500" cy="359700"/>
          </a:xfrm>
        </p:grpSpPr>
        <p:sp>
          <p:nvSpPr>
            <p:cNvPr id="2118" name="Google Shape;2118;p88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88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2120" name="Google Shape;2120;p88"/>
          <p:cNvCxnSpPr>
            <a:stCxn id="2118" idx="3"/>
            <a:endCxn id="2110" idx="2"/>
          </p:cNvCxnSpPr>
          <p:nvPr/>
        </p:nvCxnSpPr>
        <p:spPr>
          <a:xfrm>
            <a:off x="7140375" y="3387525"/>
            <a:ext cx="0" cy="18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21" name="Google Shape;2121;p88"/>
          <p:cNvGrpSpPr/>
          <p:nvPr/>
        </p:nvGrpSpPr>
        <p:grpSpPr>
          <a:xfrm>
            <a:off x="7737375" y="3027825"/>
            <a:ext cx="832500" cy="359700"/>
            <a:chOff x="1531100" y="1368775"/>
            <a:chExt cx="832500" cy="359700"/>
          </a:xfrm>
        </p:grpSpPr>
        <p:sp>
          <p:nvSpPr>
            <p:cNvPr id="2122" name="Google Shape;2122;p88"/>
            <p:cNvSpPr/>
            <p:nvPr/>
          </p:nvSpPr>
          <p:spPr>
            <a:xfrm rot="5400000">
              <a:off x="1767500" y="1132375"/>
              <a:ext cx="359700" cy="8325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88"/>
            <p:cNvSpPr txBox="1"/>
            <p:nvPr/>
          </p:nvSpPr>
          <p:spPr>
            <a:xfrm>
              <a:off x="1566350" y="1440250"/>
              <a:ext cx="762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000" lIns="18000" spcFirstLastPara="1" rIns="18000" wrap="square" tIns="180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odoni Moda Medium"/>
                  <a:ea typeface="Bodoni Moda Medium"/>
                  <a:cs typeface="Bodoni Moda Medium"/>
                  <a:sym typeface="Bodoni Moda Medium"/>
                </a:rPr>
                <a:t>RNN</a:t>
              </a:r>
              <a:endParaRPr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cxnSp>
        <p:nvCxnSpPr>
          <p:cNvPr id="2124" name="Google Shape;2124;p88"/>
          <p:cNvCxnSpPr>
            <a:stCxn id="2122" idx="3"/>
            <a:endCxn id="2111" idx="2"/>
          </p:cNvCxnSpPr>
          <p:nvPr/>
        </p:nvCxnSpPr>
        <p:spPr>
          <a:xfrm>
            <a:off x="8153625" y="3387525"/>
            <a:ext cx="0" cy="18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5" name="Google Shape;2125;p88"/>
          <p:cNvSpPr/>
          <p:nvPr/>
        </p:nvSpPr>
        <p:spPr>
          <a:xfrm flipH="1" rot="10800000">
            <a:off x="4559700" y="3569901"/>
            <a:ext cx="88800" cy="2292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88"/>
          <p:cNvSpPr txBox="1"/>
          <p:nvPr/>
        </p:nvSpPr>
        <p:spPr>
          <a:xfrm>
            <a:off x="3273750" y="2816275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2)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127" name="Google Shape;2127;p88"/>
          <p:cNvSpPr/>
          <p:nvPr/>
        </p:nvSpPr>
        <p:spPr>
          <a:xfrm flipH="1" rot="10800000">
            <a:off x="5630750" y="3545300"/>
            <a:ext cx="88800" cy="2784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88"/>
          <p:cNvSpPr txBox="1"/>
          <p:nvPr/>
        </p:nvSpPr>
        <p:spPr>
          <a:xfrm>
            <a:off x="4496100" y="3687500"/>
            <a:ext cx="13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Seed Stage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129" name="Google Shape;2129;p88"/>
          <p:cNvSpPr txBox="1"/>
          <p:nvPr/>
        </p:nvSpPr>
        <p:spPr>
          <a:xfrm>
            <a:off x="6956175" y="3687500"/>
            <a:ext cx="17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doni Moda Medium"/>
                <a:ea typeface="Bodoni Moda Medium"/>
                <a:cs typeface="Bodoni Moda Medium"/>
                <a:sym typeface="Bodoni Moda Medium"/>
              </a:rPr>
              <a:t>Prediction Stage</a:t>
            </a:r>
            <a:endParaRPr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130" name="Google Shape;2130;p8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Google Shape;213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749300"/>
            <a:ext cx="2822800" cy="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163" y="2034527"/>
            <a:ext cx="1515968" cy="46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423" y="3080130"/>
            <a:ext cx="1503448" cy="46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6044" y="3249738"/>
            <a:ext cx="529124" cy="46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6001" y="2266956"/>
            <a:ext cx="549206" cy="475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7088" y="3379677"/>
            <a:ext cx="1003525" cy="10699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1" name="Google Shape;2141;p89"/>
          <p:cNvGrpSpPr/>
          <p:nvPr/>
        </p:nvGrpSpPr>
        <p:grpSpPr>
          <a:xfrm rot="5400000">
            <a:off x="1065248" y="2572038"/>
            <a:ext cx="962098" cy="787344"/>
            <a:chOff x="897225" y="2692798"/>
            <a:chExt cx="1508700" cy="523500"/>
          </a:xfrm>
        </p:grpSpPr>
        <p:sp>
          <p:nvSpPr>
            <p:cNvPr id="2142" name="Google Shape;2142;p89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143" name="Google Shape;2143;p89"/>
            <p:cNvSpPr txBox="1"/>
            <p:nvPr/>
          </p:nvSpPr>
          <p:spPr>
            <a:xfrm rot="-5400000">
              <a:off x="1353669" y="2482648"/>
              <a:ext cx="5235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Object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Centric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144" name="Google Shape;2144;p89"/>
          <p:cNvGrpSpPr/>
          <p:nvPr/>
        </p:nvGrpSpPr>
        <p:grpSpPr>
          <a:xfrm rot="5400000">
            <a:off x="4478284" y="2335456"/>
            <a:ext cx="911255" cy="910409"/>
            <a:chOff x="897225" y="2666436"/>
            <a:chExt cx="1508700" cy="564000"/>
          </a:xfrm>
        </p:grpSpPr>
        <p:sp>
          <p:nvSpPr>
            <p:cNvPr id="2145" name="Google Shape;2145;p89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146" name="Google Shape;2146;p89"/>
            <p:cNvSpPr txBox="1"/>
            <p:nvPr/>
          </p:nvSpPr>
          <p:spPr>
            <a:xfrm rot="-5400000">
              <a:off x="1559116" y="2476536"/>
              <a:ext cx="564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Predictor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147" name="Google Shape;2147;p89"/>
          <p:cNvGrpSpPr/>
          <p:nvPr/>
        </p:nvGrpSpPr>
        <p:grpSpPr>
          <a:xfrm rot="5400000">
            <a:off x="7005566" y="2496084"/>
            <a:ext cx="938261" cy="885254"/>
            <a:chOff x="897225" y="2666516"/>
            <a:chExt cx="1508700" cy="564000"/>
          </a:xfrm>
        </p:grpSpPr>
        <p:sp>
          <p:nvSpPr>
            <p:cNvPr id="2148" name="Google Shape;2148;p89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149" name="Google Shape;2149;p89"/>
            <p:cNvSpPr txBox="1"/>
            <p:nvPr/>
          </p:nvSpPr>
          <p:spPr>
            <a:xfrm rot="-5400000">
              <a:off x="1345054" y="2476616"/>
              <a:ext cx="564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Bodoni Moda Medium"/>
                  <a:ea typeface="Bodoni Moda Medium"/>
                  <a:cs typeface="Bodoni Moda Medium"/>
                  <a:sym typeface="Bodoni Moda Medium"/>
                </a:rPr>
                <a:t>Object</a:t>
              </a:r>
              <a:endParaRPr sz="11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Bodoni Moda Medium"/>
                  <a:ea typeface="Bodoni Moda Medium"/>
                  <a:cs typeface="Bodoni Moda Medium"/>
                  <a:sym typeface="Bodoni Moda Medium"/>
                </a:rPr>
                <a:t>Centric</a:t>
              </a:r>
              <a:endParaRPr sz="11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1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2150" name="Google Shape;2150;p89"/>
          <p:cNvSpPr txBox="1"/>
          <p:nvPr/>
        </p:nvSpPr>
        <p:spPr>
          <a:xfrm>
            <a:off x="125100" y="349100"/>
            <a:ext cx="297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Seed Frames</a:t>
            </a:r>
            <a:endParaRPr sz="1200"/>
          </a:p>
        </p:txBody>
      </p:sp>
      <p:sp>
        <p:nvSpPr>
          <p:cNvPr id="2151" name="Google Shape;2151;p89"/>
          <p:cNvSpPr txBox="1"/>
          <p:nvPr/>
        </p:nvSpPr>
        <p:spPr>
          <a:xfrm>
            <a:off x="2308650" y="4361975"/>
            <a:ext cx="193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Encoded Object Representations </a:t>
            </a:r>
            <a:endParaRPr sz="1200"/>
          </a:p>
        </p:txBody>
      </p:sp>
      <p:sp>
        <p:nvSpPr>
          <p:cNvPr id="2152" name="Google Shape;2152;p89"/>
          <p:cNvSpPr txBox="1"/>
          <p:nvPr/>
        </p:nvSpPr>
        <p:spPr>
          <a:xfrm>
            <a:off x="5452650" y="4308150"/>
            <a:ext cx="151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Predicted Object Representations </a:t>
            </a:r>
            <a:endParaRPr sz="1200"/>
          </a:p>
        </p:txBody>
      </p:sp>
      <p:sp>
        <p:nvSpPr>
          <p:cNvPr id="2153" name="Google Shape;2153;p89"/>
          <p:cNvSpPr txBox="1"/>
          <p:nvPr/>
        </p:nvSpPr>
        <p:spPr>
          <a:xfrm>
            <a:off x="7493688" y="4384575"/>
            <a:ext cx="165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Reconstructed Predicted Frame 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154" name="Google Shape;2154;p89"/>
          <p:cNvCxnSpPr>
            <a:stCxn id="2135" idx="2"/>
            <a:endCxn id="2143" idx="1"/>
          </p:cNvCxnSpPr>
          <p:nvPr/>
        </p:nvCxnSpPr>
        <p:spPr>
          <a:xfrm rot="5400000">
            <a:off x="742500" y="2070600"/>
            <a:ext cx="1282200" cy="462000"/>
          </a:xfrm>
          <a:prstGeom prst="bentConnector4">
            <a:avLst>
              <a:gd fmla="val 38263" name="adj1"/>
              <a:gd fmla="val 151537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5" name="Google Shape;2155;p89"/>
          <p:cNvCxnSpPr>
            <a:stCxn id="2149" idx="3"/>
            <a:endCxn id="2140" idx="0"/>
          </p:cNvCxnSpPr>
          <p:nvPr/>
        </p:nvCxnSpPr>
        <p:spPr>
          <a:xfrm>
            <a:off x="7917324" y="2923462"/>
            <a:ext cx="401400" cy="4563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6" name="Google Shape;2156;p89"/>
          <p:cNvSpPr txBox="1"/>
          <p:nvPr/>
        </p:nvSpPr>
        <p:spPr>
          <a:xfrm rot="5400000">
            <a:off x="2445200" y="4277400"/>
            <a:ext cx="183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Lato"/>
                <a:ea typeface="Lato"/>
                <a:cs typeface="Lato"/>
                <a:sym typeface="Lato"/>
              </a:rPr>
              <a:t>…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7" name="Google Shape;2157;p89"/>
          <p:cNvSpPr txBox="1"/>
          <p:nvPr/>
        </p:nvSpPr>
        <p:spPr>
          <a:xfrm rot="5400000">
            <a:off x="5414938" y="4387125"/>
            <a:ext cx="183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Lato"/>
                <a:ea typeface="Lato"/>
                <a:cs typeface="Lato"/>
                <a:sym typeface="Lato"/>
              </a:rPr>
              <a:t>…</a:t>
            </a:r>
            <a:endParaRPr b="1" sz="3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58" name="Google Shape;2158;p89"/>
          <p:cNvCxnSpPr>
            <a:stCxn id="2143" idx="3"/>
            <a:endCxn id="2146" idx="1"/>
          </p:cNvCxnSpPr>
          <p:nvPr/>
        </p:nvCxnSpPr>
        <p:spPr>
          <a:xfrm flipH="1" rot="10800000">
            <a:off x="1939969" y="2905154"/>
            <a:ext cx="2538600" cy="375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59" name="Google Shape;2159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8162" y="2559255"/>
            <a:ext cx="1515968" cy="462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0" name="Google Shape;2160;p89"/>
          <p:cNvCxnSpPr>
            <a:stCxn id="2146" idx="3"/>
            <a:endCxn id="2149" idx="1"/>
          </p:cNvCxnSpPr>
          <p:nvPr/>
        </p:nvCxnSpPr>
        <p:spPr>
          <a:xfrm>
            <a:off x="5389115" y="2905143"/>
            <a:ext cx="1643100" cy="183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61" name="Google Shape;2161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6044" y="2742414"/>
            <a:ext cx="529125" cy="475460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8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90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 Training</a:t>
            </a:r>
            <a:endParaRPr/>
          </a:p>
        </p:txBody>
      </p:sp>
      <p:sp>
        <p:nvSpPr>
          <p:cNvPr id="2168" name="Google Shape;2168;p90"/>
          <p:cNvSpPr txBox="1"/>
          <p:nvPr>
            <p:ph idx="2" type="body"/>
          </p:nvPr>
        </p:nvSpPr>
        <p:spPr>
          <a:xfrm>
            <a:off x="579300" y="1216350"/>
            <a:ext cx="8323500" cy="9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VMDS used for experimentation with the setup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Trained SAVi models for Obj3D, Sketchy, and SynPick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Variations in dataset complexity leeds to variation in results and model parameters</a:t>
            </a:r>
            <a:endParaRPr sz="1500"/>
          </a:p>
        </p:txBody>
      </p:sp>
      <p:sp>
        <p:nvSpPr>
          <p:cNvPr id="2169" name="Google Shape;2169;p9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70" name="Google Shape;21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88" y="2140625"/>
            <a:ext cx="5591085" cy="26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91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Training</a:t>
            </a:r>
            <a:endParaRPr/>
          </a:p>
        </p:txBody>
      </p:sp>
      <p:sp>
        <p:nvSpPr>
          <p:cNvPr id="2176" name="Google Shape;2176;p91"/>
          <p:cNvSpPr txBox="1"/>
          <p:nvPr>
            <p:ph idx="2" type="body"/>
          </p:nvPr>
        </p:nvSpPr>
        <p:spPr>
          <a:xfrm>
            <a:off x="579300" y="1216350"/>
            <a:ext cx="8323500" cy="60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Predictor training depends like-wise on complexity of dataset, and parameters of the pre-trained SAVi model used</a:t>
            </a:r>
            <a:endParaRPr sz="1500"/>
          </a:p>
        </p:txBody>
      </p:sp>
      <p:sp>
        <p:nvSpPr>
          <p:cNvPr id="2177" name="Google Shape;2177;p9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78" name="Google Shape;217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13" y="1818750"/>
            <a:ext cx="6431565" cy="30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92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SAVi Results: Relation to Time Step</a:t>
            </a:r>
            <a:endParaRPr/>
          </a:p>
        </p:txBody>
      </p:sp>
      <p:sp>
        <p:nvSpPr>
          <p:cNvPr id="2184" name="Google Shape;2184;p9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85" name="Google Shape;218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75" y="2145366"/>
            <a:ext cx="2723943" cy="229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827" y="2145367"/>
            <a:ext cx="2723943" cy="229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181" y="2145350"/>
            <a:ext cx="2723943" cy="22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92"/>
          <p:cNvSpPr txBox="1"/>
          <p:nvPr/>
        </p:nvSpPr>
        <p:spPr>
          <a:xfrm>
            <a:off x="251500" y="4420125"/>
            <a:ext cx="873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Average metric results of SAVi instance trained on Obj3D per time-step of provided video segment. </a:t>
            </a:r>
            <a:endParaRPr sz="1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93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Vanilla Transformer</a:t>
            </a:r>
            <a:endParaRPr/>
          </a:p>
        </p:txBody>
      </p:sp>
      <p:sp>
        <p:nvSpPr>
          <p:cNvPr id="2194" name="Google Shape;2194;p9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95" name="Google Shape;219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1349310"/>
            <a:ext cx="86772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94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Vanilla Transformer</a:t>
            </a:r>
            <a:endParaRPr/>
          </a:p>
        </p:txBody>
      </p:sp>
      <p:sp>
        <p:nvSpPr>
          <p:cNvPr id="2201" name="Google Shape;2201;p9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02" name="Google Shape;22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50" y="1349310"/>
            <a:ext cx="86772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95"/>
          <p:cNvSpPr/>
          <p:nvPr/>
        </p:nvSpPr>
        <p:spPr>
          <a:xfrm>
            <a:off x="720000" y="443625"/>
            <a:ext cx="1622700" cy="3903900"/>
          </a:xfrm>
          <a:prstGeom prst="rect">
            <a:avLst/>
          </a:prstGeom>
          <a:solidFill>
            <a:srgbClr val="E3DF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8" name="Google Shape;2208;p95"/>
          <p:cNvCxnSpPr>
            <a:stCxn id="2209" idx="0"/>
            <a:endCxn id="2210" idx="2"/>
          </p:cNvCxnSpPr>
          <p:nvPr/>
        </p:nvCxnSpPr>
        <p:spPr>
          <a:xfrm rot="10800000">
            <a:off x="1460110" y="3644400"/>
            <a:ext cx="1800" cy="1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1" name="Google Shape;2211;p95"/>
          <p:cNvCxnSpPr>
            <a:stCxn id="2212" idx="0"/>
            <a:endCxn id="2213" idx="2"/>
          </p:cNvCxnSpPr>
          <p:nvPr/>
        </p:nvCxnSpPr>
        <p:spPr>
          <a:xfrm rot="10800000">
            <a:off x="1460110" y="1390973"/>
            <a:ext cx="1800" cy="33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4" name="Google Shape;2214;p95"/>
          <p:cNvSpPr/>
          <p:nvPr/>
        </p:nvSpPr>
        <p:spPr>
          <a:xfrm>
            <a:off x="1351711" y="2464820"/>
            <a:ext cx="2172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+</a:t>
            </a:r>
            <a:endParaRPr sz="1100"/>
          </a:p>
        </p:txBody>
      </p:sp>
      <p:sp>
        <p:nvSpPr>
          <p:cNvPr id="2215" name="Google Shape;2215;p95"/>
          <p:cNvSpPr/>
          <p:nvPr/>
        </p:nvSpPr>
        <p:spPr>
          <a:xfrm>
            <a:off x="1460332" y="4197200"/>
            <a:ext cx="3256" cy="21039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6" name="Google Shape;2216;p95"/>
          <p:cNvCxnSpPr>
            <a:stCxn id="2210" idx="0"/>
            <a:endCxn id="2214" idx="4"/>
          </p:cNvCxnSpPr>
          <p:nvPr/>
        </p:nvCxnSpPr>
        <p:spPr>
          <a:xfrm rot="10800000">
            <a:off x="1460200" y="2681788"/>
            <a:ext cx="0" cy="41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7" name="Google Shape;2217;p95"/>
          <p:cNvCxnSpPr>
            <a:stCxn id="2218" idx="3"/>
            <a:endCxn id="2214" idx="6"/>
          </p:cNvCxnSpPr>
          <p:nvPr/>
        </p:nvCxnSpPr>
        <p:spPr>
          <a:xfrm flipH="1" rot="10800000">
            <a:off x="1461256" y="2573414"/>
            <a:ext cx="107700" cy="1740000"/>
          </a:xfrm>
          <a:prstGeom prst="bentConnector3">
            <a:avLst>
              <a:gd fmla="val 72590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9" name="Google Shape;2219;p95"/>
          <p:cNvCxnSpPr>
            <a:stCxn id="2214" idx="0"/>
            <a:endCxn id="2212" idx="2"/>
          </p:cNvCxnSpPr>
          <p:nvPr/>
        </p:nvCxnSpPr>
        <p:spPr>
          <a:xfrm flipH="1" rot="10800000">
            <a:off x="1460311" y="1942220"/>
            <a:ext cx="1500" cy="522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0" name="Google Shape;2220;p95"/>
          <p:cNvSpPr/>
          <p:nvPr/>
        </p:nvSpPr>
        <p:spPr>
          <a:xfrm>
            <a:off x="1353429" y="536936"/>
            <a:ext cx="2172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+</a:t>
            </a:r>
            <a:endParaRPr sz="1100"/>
          </a:p>
        </p:txBody>
      </p:sp>
      <p:sp>
        <p:nvSpPr>
          <p:cNvPr id="2209" name="Google Shape;2209;p95"/>
          <p:cNvSpPr/>
          <p:nvPr/>
        </p:nvSpPr>
        <p:spPr>
          <a:xfrm>
            <a:off x="810760" y="3821400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12" name="Google Shape;2212;p95"/>
          <p:cNvSpPr/>
          <p:nvPr/>
        </p:nvSpPr>
        <p:spPr>
          <a:xfrm>
            <a:off x="810760" y="1726073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2221" name="Google Shape;2221;p95"/>
          <p:cNvCxnSpPr>
            <a:stCxn id="2222" idx="3"/>
            <a:endCxn id="2220" idx="6"/>
          </p:cNvCxnSpPr>
          <p:nvPr/>
        </p:nvCxnSpPr>
        <p:spPr>
          <a:xfrm flipH="1" rot="10800000">
            <a:off x="1461870" y="645431"/>
            <a:ext cx="108900" cy="1525500"/>
          </a:xfrm>
          <a:prstGeom prst="bentConnector3">
            <a:avLst>
              <a:gd fmla="val 71878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3" name="Google Shape;2213;p95"/>
          <p:cNvSpPr/>
          <p:nvPr/>
        </p:nvSpPr>
        <p:spPr>
          <a:xfrm>
            <a:off x="809057" y="1175113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MLP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22" name="Google Shape;2222;p95"/>
          <p:cNvSpPr/>
          <p:nvPr/>
        </p:nvSpPr>
        <p:spPr>
          <a:xfrm>
            <a:off x="1458614" y="2160411"/>
            <a:ext cx="3256" cy="21039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3" name="Google Shape;2223;p95"/>
          <p:cNvCxnSpPr>
            <a:stCxn id="2213" idx="0"/>
            <a:endCxn id="2220" idx="4"/>
          </p:cNvCxnSpPr>
          <p:nvPr/>
        </p:nvCxnSpPr>
        <p:spPr>
          <a:xfrm flipH="1" rot="10800000">
            <a:off x="1460207" y="753913"/>
            <a:ext cx="1800" cy="4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4" name="Google Shape;2224;p95"/>
          <p:cNvCxnSpPr>
            <a:stCxn id="2225" idx="0"/>
            <a:endCxn id="2209" idx="2"/>
          </p:cNvCxnSpPr>
          <p:nvPr/>
        </p:nvCxnSpPr>
        <p:spPr>
          <a:xfrm flipH="1" rot="10800000">
            <a:off x="1460410" y="4037400"/>
            <a:ext cx="1500" cy="37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6" name="Google Shape;2226;p95"/>
          <p:cNvCxnSpPr>
            <a:stCxn id="2220" idx="0"/>
            <a:endCxn id="2227" idx="2"/>
          </p:cNvCxnSpPr>
          <p:nvPr/>
        </p:nvCxnSpPr>
        <p:spPr>
          <a:xfrm rot="10800000">
            <a:off x="1460229" y="297836"/>
            <a:ext cx="1800" cy="23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8" name="Google Shape;2228;p95"/>
          <p:cNvSpPr txBox="1"/>
          <p:nvPr/>
        </p:nvSpPr>
        <p:spPr>
          <a:xfrm>
            <a:off x="771793" y="512490"/>
            <a:ext cx="3006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</a:t>
            </a:r>
            <a:r>
              <a:rPr lang="en-GB" sz="1100">
                <a:latin typeface="Bodoni Moda Medium"/>
                <a:ea typeface="Bodoni Moda Medium"/>
                <a:cs typeface="Bodoni Moda Medium"/>
                <a:sym typeface="Bodoni Moda Medium"/>
              </a:rPr>
              <a:t>N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29" name="Google Shape;2229;p95"/>
          <p:cNvSpPr/>
          <p:nvPr/>
        </p:nvSpPr>
        <p:spPr>
          <a:xfrm>
            <a:off x="4405800" y="443625"/>
            <a:ext cx="1935600" cy="3906900"/>
          </a:xfrm>
          <a:prstGeom prst="rect">
            <a:avLst/>
          </a:prstGeom>
          <a:solidFill>
            <a:srgbClr val="FFF0E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95"/>
          <p:cNvSpPr/>
          <p:nvPr/>
        </p:nvSpPr>
        <p:spPr>
          <a:xfrm>
            <a:off x="4667114" y="4050000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31" name="Google Shape;2231;p95"/>
          <p:cNvSpPr/>
          <p:nvPr/>
        </p:nvSpPr>
        <p:spPr>
          <a:xfrm>
            <a:off x="5212347" y="2736000"/>
            <a:ext cx="2172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+</a:t>
            </a:r>
            <a:endParaRPr sz="1100"/>
          </a:p>
        </p:txBody>
      </p:sp>
      <p:cxnSp>
        <p:nvCxnSpPr>
          <p:cNvPr id="2232" name="Google Shape;2232;p95"/>
          <p:cNvCxnSpPr>
            <a:stCxn id="2230" idx="0"/>
            <a:endCxn id="2233" idx="2"/>
          </p:cNvCxnSpPr>
          <p:nvPr/>
        </p:nvCxnSpPr>
        <p:spPr>
          <a:xfrm flipH="1" rot="5400000">
            <a:off x="4983614" y="3715350"/>
            <a:ext cx="211800" cy="457500"/>
          </a:xfrm>
          <a:prstGeom prst="bentConnector3">
            <a:avLst>
              <a:gd fmla="val 2851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4" name="Google Shape;2234;p95"/>
          <p:cNvCxnSpPr>
            <a:stCxn id="2230" idx="0"/>
            <a:endCxn id="2235" idx="2"/>
          </p:cNvCxnSpPr>
          <p:nvPr/>
        </p:nvCxnSpPr>
        <p:spPr>
          <a:xfrm rot="-5400000">
            <a:off x="5444564" y="3711900"/>
            <a:ext cx="211800" cy="464400"/>
          </a:xfrm>
          <a:prstGeom prst="bentConnector3">
            <a:avLst>
              <a:gd fmla="val 287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6" name="Google Shape;2236;p95"/>
          <p:cNvCxnSpPr>
            <a:stCxn id="2233" idx="0"/>
            <a:endCxn id="2231" idx="2"/>
          </p:cNvCxnSpPr>
          <p:nvPr/>
        </p:nvCxnSpPr>
        <p:spPr>
          <a:xfrm rot="-5400000">
            <a:off x="4982750" y="2722500"/>
            <a:ext cx="107400" cy="351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7" name="Google Shape;2237;p95"/>
          <p:cNvCxnSpPr>
            <a:stCxn id="2235" idx="0"/>
            <a:endCxn id="2231" idx="6"/>
          </p:cNvCxnSpPr>
          <p:nvPr/>
        </p:nvCxnSpPr>
        <p:spPr>
          <a:xfrm flipH="1" rot="5400000">
            <a:off x="5552325" y="2721750"/>
            <a:ext cx="107400" cy="3531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8" name="Google Shape;2238;p95"/>
          <p:cNvSpPr/>
          <p:nvPr/>
        </p:nvSpPr>
        <p:spPr>
          <a:xfrm>
            <a:off x="5212332" y="536936"/>
            <a:ext cx="2172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+</a:t>
            </a:r>
            <a:endParaRPr sz="1100"/>
          </a:p>
        </p:txBody>
      </p:sp>
      <p:sp>
        <p:nvSpPr>
          <p:cNvPr id="2239" name="Google Shape;2239;p95"/>
          <p:cNvSpPr/>
          <p:nvPr/>
        </p:nvSpPr>
        <p:spPr>
          <a:xfrm>
            <a:off x="4667130" y="1726073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40" name="Google Shape;2240;p95"/>
          <p:cNvSpPr/>
          <p:nvPr/>
        </p:nvSpPr>
        <p:spPr>
          <a:xfrm>
            <a:off x="4667115" y="1175113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MLP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2241" name="Google Shape;2241;p95"/>
          <p:cNvCxnSpPr>
            <a:stCxn id="2239" idx="0"/>
            <a:endCxn id="2240" idx="2"/>
          </p:cNvCxnSpPr>
          <p:nvPr/>
        </p:nvCxnSpPr>
        <p:spPr>
          <a:xfrm rot="10800000">
            <a:off x="5318280" y="1390973"/>
            <a:ext cx="0" cy="33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2" name="Google Shape;2242;p95"/>
          <p:cNvCxnSpPr>
            <a:stCxn id="2240" idx="0"/>
            <a:endCxn id="2238" idx="4"/>
          </p:cNvCxnSpPr>
          <p:nvPr/>
        </p:nvCxnSpPr>
        <p:spPr>
          <a:xfrm flipH="1" rot="10800000">
            <a:off x="5318265" y="753913"/>
            <a:ext cx="2700" cy="42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3" name="Google Shape;2243;p95"/>
          <p:cNvCxnSpPr>
            <a:stCxn id="2244" idx="3"/>
            <a:endCxn id="2238" idx="6"/>
          </p:cNvCxnSpPr>
          <p:nvPr/>
        </p:nvCxnSpPr>
        <p:spPr>
          <a:xfrm flipH="1" rot="10800000">
            <a:off x="5323048" y="645380"/>
            <a:ext cx="106500" cy="1533900"/>
          </a:xfrm>
          <a:prstGeom prst="bentConnector3">
            <a:avLst>
              <a:gd fmla="val 86591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5" name="Google Shape;2245;p95"/>
          <p:cNvSpPr/>
          <p:nvPr/>
        </p:nvSpPr>
        <p:spPr>
          <a:xfrm>
            <a:off x="5316145" y="2100005"/>
            <a:ext cx="4341" cy="4341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95"/>
          <p:cNvSpPr/>
          <p:nvPr/>
        </p:nvSpPr>
        <p:spPr>
          <a:xfrm>
            <a:off x="5098178" y="162000"/>
            <a:ext cx="4404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7" name="Google Shape;2247;p95"/>
          <p:cNvCxnSpPr>
            <a:stCxn id="2238" idx="0"/>
            <a:endCxn id="2246" idx="2"/>
          </p:cNvCxnSpPr>
          <p:nvPr/>
        </p:nvCxnSpPr>
        <p:spPr>
          <a:xfrm rot="10800000">
            <a:off x="5318232" y="297836"/>
            <a:ext cx="2700" cy="23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8" name="Google Shape;2248;p95"/>
          <p:cNvSpPr txBox="1"/>
          <p:nvPr/>
        </p:nvSpPr>
        <p:spPr>
          <a:xfrm>
            <a:off x="4452613" y="512500"/>
            <a:ext cx="360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</a:t>
            </a:r>
            <a:r>
              <a:rPr lang="en-GB" sz="1100">
                <a:solidFill>
                  <a:schemeClr val="dk1"/>
                </a:solidFill>
                <a:latin typeface="Bodoni Moda Medium"/>
                <a:ea typeface="Bodoni Moda Medium"/>
                <a:cs typeface="Bodoni Moda Medium"/>
                <a:sym typeface="Bodoni Moda Medium"/>
              </a:rPr>
              <a:t>N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2249" name="Google Shape;2249;p95"/>
          <p:cNvCxnSpPr>
            <a:stCxn id="2250" idx="0"/>
            <a:endCxn id="2230" idx="2"/>
          </p:cNvCxnSpPr>
          <p:nvPr/>
        </p:nvCxnSpPr>
        <p:spPr>
          <a:xfrm rot="10800000">
            <a:off x="5318264" y="4266000"/>
            <a:ext cx="2700" cy="14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1" name="Google Shape;2251;p95"/>
          <p:cNvCxnSpPr>
            <a:stCxn id="2252" idx="3"/>
            <a:endCxn id="2253" idx="6"/>
          </p:cNvCxnSpPr>
          <p:nvPr/>
        </p:nvCxnSpPr>
        <p:spPr>
          <a:xfrm flipH="1" rot="10800000">
            <a:off x="5319856" y="2574314"/>
            <a:ext cx="109800" cy="1739100"/>
          </a:xfrm>
          <a:prstGeom prst="bentConnector3">
            <a:avLst>
              <a:gd fmla="val 84113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3" name="Google Shape;2253;p95"/>
          <p:cNvSpPr/>
          <p:nvPr/>
        </p:nvSpPr>
        <p:spPr>
          <a:xfrm>
            <a:off x="5212347" y="2466000"/>
            <a:ext cx="2172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+</a:t>
            </a:r>
            <a:endParaRPr sz="1100"/>
          </a:p>
        </p:txBody>
      </p:sp>
      <p:cxnSp>
        <p:nvCxnSpPr>
          <p:cNvPr id="2254" name="Google Shape;2254;p95"/>
          <p:cNvCxnSpPr>
            <a:stCxn id="2231" idx="0"/>
            <a:endCxn id="2253" idx="4"/>
          </p:cNvCxnSpPr>
          <p:nvPr/>
        </p:nvCxnSpPr>
        <p:spPr>
          <a:xfrm rot="10800000">
            <a:off x="5320947" y="2682900"/>
            <a:ext cx="0" cy="5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5" name="Google Shape;2255;p95"/>
          <p:cNvCxnSpPr>
            <a:stCxn id="2253" idx="0"/>
            <a:endCxn id="2239" idx="2"/>
          </p:cNvCxnSpPr>
          <p:nvPr/>
        </p:nvCxnSpPr>
        <p:spPr>
          <a:xfrm rot="10800000">
            <a:off x="5318247" y="1942200"/>
            <a:ext cx="2700" cy="52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4" name="Google Shape;2244;p95"/>
          <p:cNvSpPr/>
          <p:nvPr/>
        </p:nvSpPr>
        <p:spPr>
          <a:xfrm>
            <a:off x="5318707" y="2177110"/>
            <a:ext cx="4341" cy="4341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95"/>
          <p:cNvSpPr/>
          <p:nvPr/>
        </p:nvSpPr>
        <p:spPr>
          <a:xfrm>
            <a:off x="2522300" y="443630"/>
            <a:ext cx="1664400" cy="3906900"/>
          </a:xfrm>
          <a:prstGeom prst="rect">
            <a:avLst/>
          </a:prstGeom>
          <a:solidFill>
            <a:srgbClr val="E5F2F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7" name="Google Shape;2257;p95"/>
          <p:cNvCxnSpPr>
            <a:stCxn id="2258" idx="0"/>
            <a:endCxn id="2259" idx="2"/>
          </p:cNvCxnSpPr>
          <p:nvPr/>
        </p:nvCxnSpPr>
        <p:spPr>
          <a:xfrm rot="10800000">
            <a:off x="3282902" y="3996000"/>
            <a:ext cx="0" cy="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0" name="Google Shape;2260;p95"/>
          <p:cNvCxnSpPr>
            <a:stCxn id="2261" idx="0"/>
            <a:endCxn id="2262" idx="2"/>
          </p:cNvCxnSpPr>
          <p:nvPr/>
        </p:nvCxnSpPr>
        <p:spPr>
          <a:xfrm rot="10800000">
            <a:off x="3280302" y="2934000"/>
            <a:ext cx="0" cy="7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3" name="Google Shape;2263;p95"/>
          <p:cNvSpPr/>
          <p:nvPr/>
        </p:nvSpPr>
        <p:spPr>
          <a:xfrm>
            <a:off x="3171821" y="3348000"/>
            <a:ext cx="2172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+</a:t>
            </a:r>
            <a:endParaRPr sz="1100"/>
          </a:p>
        </p:txBody>
      </p:sp>
      <p:cxnSp>
        <p:nvCxnSpPr>
          <p:cNvPr id="2264" name="Google Shape;2264;p95"/>
          <p:cNvCxnSpPr>
            <a:stCxn id="2265" idx="0"/>
            <a:endCxn id="2258" idx="2"/>
          </p:cNvCxnSpPr>
          <p:nvPr/>
        </p:nvCxnSpPr>
        <p:spPr>
          <a:xfrm flipH="1" rot="10800000">
            <a:off x="3281402" y="4266000"/>
            <a:ext cx="1500" cy="14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95"/>
          <p:cNvSpPr/>
          <p:nvPr/>
        </p:nvSpPr>
        <p:spPr>
          <a:xfrm>
            <a:off x="3281286" y="4302895"/>
            <a:ext cx="3256" cy="21039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7" name="Google Shape;2267;p95"/>
          <p:cNvCxnSpPr>
            <a:stCxn id="2259" idx="0"/>
            <a:endCxn id="2263" idx="4"/>
          </p:cNvCxnSpPr>
          <p:nvPr/>
        </p:nvCxnSpPr>
        <p:spPr>
          <a:xfrm rot="10800000">
            <a:off x="3280511" y="3564900"/>
            <a:ext cx="2400" cy="3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8" name="Google Shape;2268;p95"/>
          <p:cNvCxnSpPr>
            <a:stCxn id="2263" idx="0"/>
            <a:endCxn id="2261" idx="2"/>
          </p:cNvCxnSpPr>
          <p:nvPr/>
        </p:nvCxnSpPr>
        <p:spPr>
          <a:xfrm rot="10800000">
            <a:off x="3280421" y="3222000"/>
            <a:ext cx="0" cy="12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9" name="Google Shape;2269;p95"/>
          <p:cNvSpPr/>
          <p:nvPr/>
        </p:nvSpPr>
        <p:spPr>
          <a:xfrm>
            <a:off x="3171821" y="2464820"/>
            <a:ext cx="2172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+</a:t>
            </a:r>
            <a:endParaRPr sz="1100"/>
          </a:p>
        </p:txBody>
      </p:sp>
      <p:sp>
        <p:nvSpPr>
          <p:cNvPr id="2258" name="Google Shape;2258;p95"/>
          <p:cNvSpPr/>
          <p:nvPr/>
        </p:nvSpPr>
        <p:spPr>
          <a:xfrm>
            <a:off x="2631752" y="4050000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61" name="Google Shape;2261;p95"/>
          <p:cNvSpPr/>
          <p:nvPr/>
        </p:nvSpPr>
        <p:spPr>
          <a:xfrm>
            <a:off x="2629152" y="3006000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2270" name="Google Shape;2270;p95"/>
          <p:cNvCxnSpPr>
            <a:stCxn id="2271" idx="3"/>
            <a:endCxn id="2269" idx="6"/>
          </p:cNvCxnSpPr>
          <p:nvPr/>
        </p:nvCxnSpPr>
        <p:spPr>
          <a:xfrm flipH="1" rot="10800000">
            <a:off x="3284542" y="2573420"/>
            <a:ext cx="104400" cy="713100"/>
          </a:xfrm>
          <a:prstGeom prst="bentConnector3">
            <a:avLst>
              <a:gd fmla="val 74160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2" name="Google Shape;2262;p95"/>
          <p:cNvSpPr/>
          <p:nvPr/>
        </p:nvSpPr>
        <p:spPr>
          <a:xfrm>
            <a:off x="2629167" y="2718000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MLP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71" name="Google Shape;2271;p95"/>
          <p:cNvSpPr/>
          <p:nvPr/>
        </p:nvSpPr>
        <p:spPr>
          <a:xfrm>
            <a:off x="3281286" y="3276000"/>
            <a:ext cx="3256" cy="21039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2" name="Google Shape;2272;p95"/>
          <p:cNvCxnSpPr>
            <a:stCxn id="2262" idx="0"/>
            <a:endCxn id="2269" idx="4"/>
          </p:cNvCxnSpPr>
          <p:nvPr/>
        </p:nvCxnSpPr>
        <p:spPr>
          <a:xfrm rot="10800000">
            <a:off x="3280317" y="2681700"/>
            <a:ext cx="0" cy="3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3" name="Google Shape;2273;p95"/>
          <p:cNvCxnSpPr>
            <a:stCxn id="2266" idx="3"/>
            <a:endCxn id="2263" idx="6"/>
          </p:cNvCxnSpPr>
          <p:nvPr/>
        </p:nvCxnSpPr>
        <p:spPr>
          <a:xfrm flipH="1" rot="10800000">
            <a:off x="3284542" y="3456314"/>
            <a:ext cx="104400" cy="857100"/>
          </a:xfrm>
          <a:prstGeom prst="bentConnector3">
            <a:avLst>
              <a:gd fmla="val 74624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4" name="Google Shape;2274;p95"/>
          <p:cNvSpPr/>
          <p:nvPr/>
        </p:nvSpPr>
        <p:spPr>
          <a:xfrm>
            <a:off x="3171806" y="1356888"/>
            <a:ext cx="2172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+</a:t>
            </a:r>
            <a:endParaRPr sz="1100"/>
          </a:p>
        </p:txBody>
      </p:sp>
      <p:sp>
        <p:nvSpPr>
          <p:cNvPr id="2275" name="Google Shape;2275;p95"/>
          <p:cNvSpPr/>
          <p:nvPr/>
        </p:nvSpPr>
        <p:spPr>
          <a:xfrm>
            <a:off x="3280427" y="2025568"/>
            <a:ext cx="3256" cy="21039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95"/>
          <p:cNvSpPr/>
          <p:nvPr/>
        </p:nvSpPr>
        <p:spPr>
          <a:xfrm>
            <a:off x="2629167" y="2093570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cxnSp>
        <p:nvCxnSpPr>
          <p:cNvPr id="2277" name="Google Shape;2277;p95"/>
          <p:cNvCxnSpPr>
            <a:stCxn id="2278" idx="3"/>
            <a:endCxn id="2279" idx="6"/>
          </p:cNvCxnSpPr>
          <p:nvPr/>
        </p:nvCxnSpPr>
        <p:spPr>
          <a:xfrm flipH="1" rot="10800000">
            <a:off x="3283683" y="645320"/>
            <a:ext cx="107100" cy="661200"/>
          </a:xfrm>
          <a:prstGeom prst="bentConnector3">
            <a:avLst>
              <a:gd fmla="val 72574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0" name="Google Shape;2280;p95"/>
          <p:cNvCxnSpPr>
            <a:stCxn id="2276" idx="0"/>
            <a:endCxn id="2281" idx="2"/>
          </p:cNvCxnSpPr>
          <p:nvPr/>
        </p:nvCxnSpPr>
        <p:spPr>
          <a:xfrm rot="10800000">
            <a:off x="3280317" y="2024870"/>
            <a:ext cx="0" cy="68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2" name="Google Shape;2282;p95"/>
          <p:cNvCxnSpPr>
            <a:stCxn id="2283" idx="3"/>
            <a:endCxn id="2274" idx="6"/>
          </p:cNvCxnSpPr>
          <p:nvPr/>
        </p:nvCxnSpPr>
        <p:spPr>
          <a:xfrm flipH="1" rot="10800000">
            <a:off x="3284542" y="1465434"/>
            <a:ext cx="104400" cy="955800"/>
          </a:xfrm>
          <a:prstGeom prst="bentConnector3">
            <a:avLst>
              <a:gd fmla="val 74315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4" name="Google Shape;2284;p95"/>
          <p:cNvCxnSpPr>
            <a:stCxn id="2285" idx="0"/>
            <a:endCxn id="2286" idx="2"/>
          </p:cNvCxnSpPr>
          <p:nvPr/>
        </p:nvCxnSpPr>
        <p:spPr>
          <a:xfrm flipH="1" rot="10800000">
            <a:off x="3280317" y="1007861"/>
            <a:ext cx="900" cy="46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7" name="Google Shape;2287;p95"/>
          <p:cNvCxnSpPr>
            <a:stCxn id="2269" idx="0"/>
            <a:endCxn id="2276" idx="2"/>
          </p:cNvCxnSpPr>
          <p:nvPr/>
        </p:nvCxnSpPr>
        <p:spPr>
          <a:xfrm rot="10800000">
            <a:off x="3280421" y="2309420"/>
            <a:ext cx="0" cy="15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8" name="Google Shape;2288;p95"/>
          <p:cNvCxnSpPr>
            <a:stCxn id="2281" idx="0"/>
            <a:endCxn id="2274" idx="4"/>
          </p:cNvCxnSpPr>
          <p:nvPr/>
        </p:nvCxnSpPr>
        <p:spPr>
          <a:xfrm rot="10800000">
            <a:off x="3280302" y="1573739"/>
            <a:ext cx="0" cy="5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9" name="Google Shape;2289;p95"/>
          <p:cNvCxnSpPr>
            <a:stCxn id="2274" idx="0"/>
            <a:endCxn id="2285" idx="2"/>
          </p:cNvCxnSpPr>
          <p:nvPr/>
        </p:nvCxnSpPr>
        <p:spPr>
          <a:xfrm rot="10800000">
            <a:off x="3280406" y="1270188"/>
            <a:ext cx="0" cy="86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9" name="Google Shape;2279;p95"/>
          <p:cNvSpPr/>
          <p:nvPr/>
        </p:nvSpPr>
        <p:spPr>
          <a:xfrm>
            <a:off x="3173464" y="536936"/>
            <a:ext cx="217200" cy="21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+</a:t>
            </a:r>
            <a:endParaRPr sz="1100"/>
          </a:p>
        </p:txBody>
      </p:sp>
      <p:sp>
        <p:nvSpPr>
          <p:cNvPr id="2285" name="Google Shape;2285;p95"/>
          <p:cNvSpPr/>
          <p:nvPr/>
        </p:nvSpPr>
        <p:spPr>
          <a:xfrm>
            <a:off x="2629167" y="1054061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Layer Norm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86" name="Google Shape;2286;p95"/>
          <p:cNvSpPr/>
          <p:nvPr/>
        </p:nvSpPr>
        <p:spPr>
          <a:xfrm>
            <a:off x="2630056" y="792000"/>
            <a:ext cx="1302300" cy="216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MLP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78" name="Google Shape;2278;p95"/>
          <p:cNvSpPr/>
          <p:nvPr/>
        </p:nvSpPr>
        <p:spPr>
          <a:xfrm>
            <a:off x="3280427" y="1296000"/>
            <a:ext cx="3256" cy="21039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0" name="Google Shape;2290;p95"/>
          <p:cNvCxnSpPr>
            <a:stCxn id="2286" idx="0"/>
            <a:endCxn id="2279" idx="4"/>
          </p:cNvCxnSpPr>
          <p:nvPr/>
        </p:nvCxnSpPr>
        <p:spPr>
          <a:xfrm flipH="1" rot="10800000">
            <a:off x="3281206" y="753900"/>
            <a:ext cx="900" cy="3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3" name="Google Shape;2283;p95"/>
          <p:cNvSpPr/>
          <p:nvPr/>
        </p:nvSpPr>
        <p:spPr>
          <a:xfrm>
            <a:off x="3281286" y="2410714"/>
            <a:ext cx="3256" cy="21039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95"/>
          <p:cNvCxnSpPr>
            <a:stCxn id="2279" idx="0"/>
            <a:endCxn id="2292" idx="2"/>
          </p:cNvCxnSpPr>
          <p:nvPr/>
        </p:nvCxnSpPr>
        <p:spPr>
          <a:xfrm rot="10800000">
            <a:off x="3280564" y="297836"/>
            <a:ext cx="1500" cy="23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3" name="Google Shape;2293;p95"/>
          <p:cNvSpPr txBox="1"/>
          <p:nvPr/>
        </p:nvSpPr>
        <p:spPr>
          <a:xfrm>
            <a:off x="2566157" y="512490"/>
            <a:ext cx="3006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</a:t>
            </a:r>
            <a:r>
              <a:rPr lang="en-GB" sz="1100">
                <a:solidFill>
                  <a:schemeClr val="dk1"/>
                </a:solidFill>
                <a:latin typeface="Bodoni Moda Medium"/>
                <a:ea typeface="Bodoni Moda Medium"/>
                <a:cs typeface="Bodoni Moda Medium"/>
                <a:sym typeface="Bodoni Moda Medium"/>
              </a:rPr>
              <a:t>N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2294" name="Google Shape;2294;p95"/>
          <p:cNvGrpSpPr/>
          <p:nvPr/>
        </p:nvGrpSpPr>
        <p:grpSpPr>
          <a:xfrm>
            <a:off x="809050" y="3095788"/>
            <a:ext cx="1302300" cy="548571"/>
            <a:chOff x="809050" y="3120398"/>
            <a:chExt cx="1302300" cy="355200"/>
          </a:xfrm>
        </p:grpSpPr>
        <p:sp>
          <p:nvSpPr>
            <p:cNvPr id="2210" name="Google Shape;2210;p95"/>
            <p:cNvSpPr/>
            <p:nvPr/>
          </p:nvSpPr>
          <p:spPr>
            <a:xfrm>
              <a:off x="809050" y="3120398"/>
              <a:ext cx="1302300" cy="3552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  <p:sp>
          <p:nvSpPr>
            <p:cNvPr id="2295" name="Google Shape;2295;p95"/>
            <p:cNvSpPr txBox="1"/>
            <p:nvPr/>
          </p:nvSpPr>
          <p:spPr>
            <a:xfrm>
              <a:off x="811300" y="3134793"/>
              <a:ext cx="6819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rPr>
                <a:t>Masked</a:t>
              </a:r>
              <a:endParaRPr sz="1000">
                <a:solidFill>
                  <a:schemeClr val="dk1"/>
                </a:solidFill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rPr>
                <a:t>Attention</a:t>
              </a:r>
              <a:endParaRPr/>
            </a:p>
          </p:txBody>
        </p:sp>
      </p:grpSp>
      <p:sp>
        <p:nvSpPr>
          <p:cNvPr id="2259" name="Google Shape;2259;p95"/>
          <p:cNvSpPr/>
          <p:nvPr/>
        </p:nvSpPr>
        <p:spPr>
          <a:xfrm>
            <a:off x="2631761" y="3600000"/>
            <a:ext cx="1302300" cy="396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81" name="Google Shape;2281;p95"/>
          <p:cNvSpPr/>
          <p:nvPr/>
        </p:nvSpPr>
        <p:spPr>
          <a:xfrm>
            <a:off x="2629152" y="1628939"/>
            <a:ext cx="1302300" cy="396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18" name="Google Shape;2218;p95"/>
          <p:cNvSpPr/>
          <p:nvPr/>
        </p:nvSpPr>
        <p:spPr>
          <a:xfrm>
            <a:off x="1458000" y="4302895"/>
            <a:ext cx="3256" cy="21039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95"/>
          <p:cNvSpPr/>
          <p:nvPr/>
        </p:nvSpPr>
        <p:spPr>
          <a:xfrm>
            <a:off x="5316600" y="4302895"/>
            <a:ext cx="3256" cy="21039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95"/>
          <p:cNvSpPr/>
          <p:nvPr/>
        </p:nvSpPr>
        <p:spPr>
          <a:xfrm>
            <a:off x="5422725" y="2952000"/>
            <a:ext cx="719700" cy="886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233" name="Google Shape;2233;p95"/>
          <p:cNvSpPr/>
          <p:nvPr/>
        </p:nvSpPr>
        <p:spPr>
          <a:xfrm>
            <a:off x="4473500" y="2952000"/>
            <a:ext cx="774300" cy="886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1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pic>
        <p:nvPicPr>
          <p:cNvPr id="2296" name="Google Shape;229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488" y="573313"/>
            <a:ext cx="72000" cy="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025" y="575888"/>
            <a:ext cx="72000" cy="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600" y="575888"/>
            <a:ext cx="72000" cy="7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9" name="Google Shape;2299;p95"/>
          <p:cNvGrpSpPr/>
          <p:nvPr/>
        </p:nvGrpSpPr>
        <p:grpSpPr>
          <a:xfrm>
            <a:off x="720000" y="4428400"/>
            <a:ext cx="1622700" cy="260436"/>
            <a:chOff x="720000" y="4428400"/>
            <a:chExt cx="1622700" cy="260436"/>
          </a:xfrm>
        </p:grpSpPr>
        <p:pic>
          <p:nvPicPr>
            <p:cNvPr id="2300" name="Google Shape;2300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9713" y="4572000"/>
              <a:ext cx="126000" cy="116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1" name="Google Shape;2301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68388" y="4572813"/>
              <a:ext cx="133153" cy="11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2" name="Google Shape;2302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28600" y="4572450"/>
              <a:ext cx="126000" cy="115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03" name="Google Shape;2303;p95"/>
            <p:cNvGrpSpPr/>
            <p:nvPr/>
          </p:nvGrpSpPr>
          <p:grpSpPr>
            <a:xfrm>
              <a:off x="1840500" y="4428400"/>
              <a:ext cx="502200" cy="126000"/>
              <a:chOff x="1738525" y="4435200"/>
              <a:chExt cx="502200" cy="126000"/>
            </a:xfrm>
          </p:grpSpPr>
          <p:grpSp>
            <p:nvGrpSpPr>
              <p:cNvPr id="2304" name="Google Shape;2304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05" name="Google Shape;2305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6" name="Google Shape;2306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7" name="Google Shape;2307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8" name="Google Shape;2308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09" name="Google Shape;2309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0" name="Google Shape;2310;p95"/>
            <p:cNvGrpSpPr/>
            <p:nvPr/>
          </p:nvGrpSpPr>
          <p:grpSpPr>
            <a:xfrm>
              <a:off x="1280250" y="4428400"/>
              <a:ext cx="502200" cy="126000"/>
              <a:chOff x="1738525" y="4435200"/>
              <a:chExt cx="502200" cy="126000"/>
            </a:xfrm>
          </p:grpSpPr>
          <p:grpSp>
            <p:nvGrpSpPr>
              <p:cNvPr id="2311" name="Google Shape;2311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12" name="Google Shape;2312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3" name="Google Shape;2313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4" name="Google Shape;2314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5" name="Google Shape;2315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16" name="Google Shape;2316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7" name="Google Shape;2317;p95"/>
            <p:cNvGrpSpPr/>
            <p:nvPr/>
          </p:nvGrpSpPr>
          <p:grpSpPr>
            <a:xfrm>
              <a:off x="720000" y="4428400"/>
              <a:ext cx="502200" cy="126000"/>
              <a:chOff x="1738525" y="4435200"/>
              <a:chExt cx="502200" cy="126000"/>
            </a:xfrm>
          </p:grpSpPr>
          <p:grpSp>
            <p:nvGrpSpPr>
              <p:cNvPr id="2318" name="Google Shape;2318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19" name="Google Shape;2319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0" name="Google Shape;2320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1" name="Google Shape;2321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2" name="Google Shape;2322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23" name="Google Shape;2323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24" name="Google Shape;2324;p95"/>
          <p:cNvGrpSpPr/>
          <p:nvPr/>
        </p:nvGrpSpPr>
        <p:grpSpPr>
          <a:xfrm>
            <a:off x="2543150" y="4446000"/>
            <a:ext cx="1622700" cy="260436"/>
            <a:chOff x="720000" y="4428400"/>
            <a:chExt cx="1622700" cy="260436"/>
          </a:xfrm>
        </p:grpSpPr>
        <p:pic>
          <p:nvPicPr>
            <p:cNvPr id="2325" name="Google Shape;2325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9713" y="4572000"/>
              <a:ext cx="126000" cy="116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6" name="Google Shape;2326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68388" y="4572813"/>
              <a:ext cx="133153" cy="11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7" name="Google Shape;2327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28600" y="4572450"/>
              <a:ext cx="126000" cy="115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28" name="Google Shape;2328;p95"/>
            <p:cNvGrpSpPr/>
            <p:nvPr/>
          </p:nvGrpSpPr>
          <p:grpSpPr>
            <a:xfrm>
              <a:off x="1840500" y="4428400"/>
              <a:ext cx="502200" cy="126000"/>
              <a:chOff x="1738525" y="4435200"/>
              <a:chExt cx="502200" cy="126000"/>
            </a:xfrm>
          </p:grpSpPr>
          <p:grpSp>
            <p:nvGrpSpPr>
              <p:cNvPr id="2329" name="Google Shape;2329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30" name="Google Shape;2330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1" name="Google Shape;2331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2" name="Google Shape;2332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3" name="Google Shape;2333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34" name="Google Shape;2334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5" name="Google Shape;2335;p95"/>
            <p:cNvGrpSpPr/>
            <p:nvPr/>
          </p:nvGrpSpPr>
          <p:grpSpPr>
            <a:xfrm>
              <a:off x="1280250" y="4428400"/>
              <a:ext cx="502200" cy="126000"/>
              <a:chOff x="1738525" y="4435200"/>
              <a:chExt cx="502200" cy="126000"/>
            </a:xfrm>
          </p:grpSpPr>
          <p:grpSp>
            <p:nvGrpSpPr>
              <p:cNvPr id="2336" name="Google Shape;2336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37" name="Google Shape;2337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8" name="Google Shape;2338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9" name="Google Shape;2339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0" name="Google Shape;2340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41" name="Google Shape;2341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2" name="Google Shape;2342;p95"/>
            <p:cNvGrpSpPr/>
            <p:nvPr/>
          </p:nvGrpSpPr>
          <p:grpSpPr>
            <a:xfrm>
              <a:off x="720000" y="4428400"/>
              <a:ext cx="502200" cy="126000"/>
              <a:chOff x="1738525" y="4435200"/>
              <a:chExt cx="502200" cy="126000"/>
            </a:xfrm>
          </p:grpSpPr>
          <p:grpSp>
            <p:nvGrpSpPr>
              <p:cNvPr id="2343" name="Google Shape;2343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44" name="Google Shape;2344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5" name="Google Shape;2345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6" name="Google Shape;2346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7" name="Google Shape;2347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48" name="Google Shape;2348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49" name="Google Shape;2349;p95"/>
          <p:cNvGrpSpPr/>
          <p:nvPr/>
        </p:nvGrpSpPr>
        <p:grpSpPr>
          <a:xfrm>
            <a:off x="4509600" y="4421750"/>
            <a:ext cx="1622700" cy="260436"/>
            <a:chOff x="720000" y="4428400"/>
            <a:chExt cx="1622700" cy="260436"/>
          </a:xfrm>
        </p:grpSpPr>
        <p:pic>
          <p:nvPicPr>
            <p:cNvPr id="2350" name="Google Shape;2350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9713" y="4572000"/>
              <a:ext cx="126000" cy="116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68388" y="4572813"/>
              <a:ext cx="133153" cy="11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2" name="Google Shape;2352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28600" y="4572450"/>
              <a:ext cx="126000" cy="115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3" name="Google Shape;2353;p95"/>
            <p:cNvGrpSpPr/>
            <p:nvPr/>
          </p:nvGrpSpPr>
          <p:grpSpPr>
            <a:xfrm>
              <a:off x="1840500" y="4428400"/>
              <a:ext cx="502200" cy="126000"/>
              <a:chOff x="1738525" y="4435200"/>
              <a:chExt cx="502200" cy="126000"/>
            </a:xfrm>
          </p:grpSpPr>
          <p:grpSp>
            <p:nvGrpSpPr>
              <p:cNvPr id="2354" name="Google Shape;2354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55" name="Google Shape;2355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6" name="Google Shape;2356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7" name="Google Shape;2357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8" name="Google Shape;2358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59" name="Google Shape;2359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0" name="Google Shape;2360;p95"/>
            <p:cNvGrpSpPr/>
            <p:nvPr/>
          </p:nvGrpSpPr>
          <p:grpSpPr>
            <a:xfrm>
              <a:off x="1280250" y="4428400"/>
              <a:ext cx="502200" cy="126000"/>
              <a:chOff x="1738525" y="4435200"/>
              <a:chExt cx="502200" cy="126000"/>
            </a:xfrm>
          </p:grpSpPr>
          <p:grpSp>
            <p:nvGrpSpPr>
              <p:cNvPr id="2361" name="Google Shape;2361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62" name="Google Shape;2362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3" name="Google Shape;2363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4" name="Google Shape;2364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5" name="Google Shape;2365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66" name="Google Shape;2366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7" name="Google Shape;2367;p95"/>
            <p:cNvGrpSpPr/>
            <p:nvPr/>
          </p:nvGrpSpPr>
          <p:grpSpPr>
            <a:xfrm>
              <a:off x="720000" y="4428400"/>
              <a:ext cx="502200" cy="126000"/>
              <a:chOff x="1738525" y="4435200"/>
              <a:chExt cx="502200" cy="126000"/>
            </a:xfrm>
          </p:grpSpPr>
          <p:grpSp>
            <p:nvGrpSpPr>
              <p:cNvPr id="2368" name="Google Shape;2368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69" name="Google Shape;2369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0" name="Google Shape;2370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1" name="Google Shape;2371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2" name="Google Shape;2372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73" name="Google Shape;2373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74" name="Google Shape;2374;p95"/>
          <p:cNvGrpSpPr/>
          <p:nvPr/>
        </p:nvGrpSpPr>
        <p:grpSpPr>
          <a:xfrm>
            <a:off x="720000" y="21600"/>
            <a:ext cx="1622700" cy="282850"/>
            <a:chOff x="720000" y="21600"/>
            <a:chExt cx="1622700" cy="282850"/>
          </a:xfrm>
        </p:grpSpPr>
        <p:sp>
          <p:nvSpPr>
            <p:cNvPr id="2227" name="Google Shape;2227;p95"/>
            <p:cNvSpPr/>
            <p:nvPr/>
          </p:nvSpPr>
          <p:spPr>
            <a:xfrm>
              <a:off x="1240105" y="162000"/>
              <a:ext cx="440400" cy="1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95"/>
            <p:cNvSpPr/>
            <p:nvPr/>
          </p:nvSpPr>
          <p:spPr>
            <a:xfrm>
              <a:off x="1231415" y="162000"/>
              <a:ext cx="440400" cy="1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76" name="Google Shape;2376;p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28600" y="21600"/>
              <a:ext cx="126000" cy="138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77" name="Google Shape;2377;p95"/>
            <p:cNvGrpSpPr/>
            <p:nvPr/>
          </p:nvGrpSpPr>
          <p:grpSpPr>
            <a:xfrm>
              <a:off x="1467613" y="23401"/>
              <a:ext cx="127475" cy="136799"/>
              <a:chOff x="3222825" y="7739"/>
              <a:chExt cx="127475" cy="144181"/>
            </a:xfrm>
          </p:grpSpPr>
          <p:pic>
            <p:nvPicPr>
              <p:cNvPr id="2378" name="Google Shape;2378;p9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222825" y="36000"/>
                <a:ext cx="126000" cy="115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9" name="Google Shape;2379;p95"/>
              <p:cNvPicPr preferRelativeResize="0"/>
              <p:nvPr/>
            </p:nvPicPr>
            <p:blipFill rotWithShape="1">
              <a:blip r:embed="rId7">
                <a:alphaModFix/>
              </a:blip>
              <a:srcRect b="84828" l="9" r="9" t="1"/>
              <a:stretch/>
            </p:blipFill>
            <p:spPr>
              <a:xfrm>
                <a:off x="3224325" y="7739"/>
                <a:ext cx="125975" cy="21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80" name="Google Shape;2380;p95"/>
            <p:cNvGrpSpPr/>
            <p:nvPr/>
          </p:nvGrpSpPr>
          <p:grpSpPr>
            <a:xfrm>
              <a:off x="918100" y="23388"/>
              <a:ext cx="133153" cy="136812"/>
              <a:chOff x="2739725" y="11308"/>
              <a:chExt cx="133153" cy="143454"/>
            </a:xfrm>
          </p:grpSpPr>
          <p:pic>
            <p:nvPicPr>
              <p:cNvPr id="2381" name="Google Shape;2381;p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739725" y="39563"/>
                <a:ext cx="133153" cy="11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2" name="Google Shape;2382;p95"/>
              <p:cNvPicPr preferRelativeResize="0"/>
              <p:nvPr/>
            </p:nvPicPr>
            <p:blipFill rotWithShape="1">
              <a:blip r:embed="rId7">
                <a:alphaModFix/>
              </a:blip>
              <a:srcRect b="84828" l="9" r="9" t="1"/>
              <a:stretch/>
            </p:blipFill>
            <p:spPr>
              <a:xfrm>
                <a:off x="2747125" y="11308"/>
                <a:ext cx="115250" cy="210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83" name="Google Shape;2383;p95"/>
            <p:cNvGrpSpPr/>
            <p:nvPr/>
          </p:nvGrpSpPr>
          <p:grpSpPr>
            <a:xfrm>
              <a:off x="1840500" y="178450"/>
              <a:ext cx="502200" cy="126000"/>
              <a:chOff x="1738525" y="4435200"/>
              <a:chExt cx="502200" cy="126000"/>
            </a:xfrm>
          </p:grpSpPr>
          <p:grpSp>
            <p:nvGrpSpPr>
              <p:cNvPr id="2384" name="Google Shape;2384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85" name="Google Shape;2385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6" name="Google Shape;2386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7" name="Google Shape;2387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8" name="Google Shape;2388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89" name="Google Shape;2389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0" name="Google Shape;2390;p95"/>
            <p:cNvGrpSpPr/>
            <p:nvPr/>
          </p:nvGrpSpPr>
          <p:grpSpPr>
            <a:xfrm>
              <a:off x="720000" y="178450"/>
              <a:ext cx="502200" cy="126000"/>
              <a:chOff x="1738525" y="4435200"/>
              <a:chExt cx="502200" cy="126000"/>
            </a:xfrm>
          </p:grpSpPr>
          <p:grpSp>
            <p:nvGrpSpPr>
              <p:cNvPr id="2391" name="Google Shape;2391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92" name="Google Shape;2392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3" name="Google Shape;2393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4" name="Google Shape;2394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5" name="Google Shape;2395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96" name="Google Shape;2396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7" name="Google Shape;2397;p95"/>
            <p:cNvGrpSpPr/>
            <p:nvPr/>
          </p:nvGrpSpPr>
          <p:grpSpPr>
            <a:xfrm>
              <a:off x="1280250" y="178450"/>
              <a:ext cx="502200" cy="126000"/>
              <a:chOff x="1738525" y="4435200"/>
              <a:chExt cx="502200" cy="126000"/>
            </a:xfrm>
          </p:grpSpPr>
          <p:grpSp>
            <p:nvGrpSpPr>
              <p:cNvPr id="2398" name="Google Shape;2398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399" name="Google Shape;2399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0" name="Google Shape;2400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1" name="Google Shape;2401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2" name="Google Shape;2402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03" name="Google Shape;2403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04" name="Google Shape;2404;p95"/>
          <p:cNvGrpSpPr/>
          <p:nvPr/>
        </p:nvGrpSpPr>
        <p:grpSpPr>
          <a:xfrm>
            <a:off x="4509600" y="21600"/>
            <a:ext cx="1622700" cy="282850"/>
            <a:chOff x="720000" y="21600"/>
            <a:chExt cx="1622700" cy="282850"/>
          </a:xfrm>
        </p:grpSpPr>
        <p:sp>
          <p:nvSpPr>
            <p:cNvPr id="2405" name="Google Shape;2405;p95"/>
            <p:cNvSpPr/>
            <p:nvPr/>
          </p:nvSpPr>
          <p:spPr>
            <a:xfrm>
              <a:off x="1240105" y="162000"/>
              <a:ext cx="440400" cy="1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95"/>
            <p:cNvSpPr/>
            <p:nvPr/>
          </p:nvSpPr>
          <p:spPr>
            <a:xfrm>
              <a:off x="1231415" y="162000"/>
              <a:ext cx="440400" cy="1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7" name="Google Shape;2407;p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28600" y="21600"/>
              <a:ext cx="126000" cy="138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8" name="Google Shape;2408;p95"/>
            <p:cNvGrpSpPr/>
            <p:nvPr/>
          </p:nvGrpSpPr>
          <p:grpSpPr>
            <a:xfrm>
              <a:off x="1467613" y="23401"/>
              <a:ext cx="127475" cy="136799"/>
              <a:chOff x="3222825" y="7739"/>
              <a:chExt cx="127475" cy="144181"/>
            </a:xfrm>
          </p:grpSpPr>
          <p:pic>
            <p:nvPicPr>
              <p:cNvPr id="2409" name="Google Shape;2409;p9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222825" y="36000"/>
                <a:ext cx="126000" cy="115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0" name="Google Shape;2410;p95"/>
              <p:cNvPicPr preferRelativeResize="0"/>
              <p:nvPr/>
            </p:nvPicPr>
            <p:blipFill rotWithShape="1">
              <a:blip r:embed="rId7">
                <a:alphaModFix/>
              </a:blip>
              <a:srcRect b="84828" l="9" r="9" t="1"/>
              <a:stretch/>
            </p:blipFill>
            <p:spPr>
              <a:xfrm>
                <a:off x="3224325" y="7739"/>
                <a:ext cx="125975" cy="21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11" name="Google Shape;2411;p95"/>
            <p:cNvGrpSpPr/>
            <p:nvPr/>
          </p:nvGrpSpPr>
          <p:grpSpPr>
            <a:xfrm>
              <a:off x="918100" y="23388"/>
              <a:ext cx="133153" cy="136812"/>
              <a:chOff x="2739725" y="11308"/>
              <a:chExt cx="133153" cy="143454"/>
            </a:xfrm>
          </p:grpSpPr>
          <p:pic>
            <p:nvPicPr>
              <p:cNvPr id="2412" name="Google Shape;2412;p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739725" y="39563"/>
                <a:ext cx="133153" cy="11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3" name="Google Shape;2413;p95"/>
              <p:cNvPicPr preferRelativeResize="0"/>
              <p:nvPr/>
            </p:nvPicPr>
            <p:blipFill rotWithShape="1">
              <a:blip r:embed="rId7">
                <a:alphaModFix/>
              </a:blip>
              <a:srcRect b="84828" l="9" r="9" t="1"/>
              <a:stretch/>
            </p:blipFill>
            <p:spPr>
              <a:xfrm>
                <a:off x="2747125" y="11308"/>
                <a:ext cx="115250" cy="210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14" name="Google Shape;2414;p95"/>
            <p:cNvGrpSpPr/>
            <p:nvPr/>
          </p:nvGrpSpPr>
          <p:grpSpPr>
            <a:xfrm>
              <a:off x="1840500" y="178450"/>
              <a:ext cx="502200" cy="126000"/>
              <a:chOff x="1738525" y="4435200"/>
              <a:chExt cx="502200" cy="126000"/>
            </a:xfrm>
          </p:grpSpPr>
          <p:grpSp>
            <p:nvGrpSpPr>
              <p:cNvPr id="2415" name="Google Shape;2415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416" name="Google Shape;2416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8" name="Google Shape;2418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9" name="Google Shape;2419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20" name="Google Shape;2420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1" name="Google Shape;2421;p95"/>
            <p:cNvGrpSpPr/>
            <p:nvPr/>
          </p:nvGrpSpPr>
          <p:grpSpPr>
            <a:xfrm>
              <a:off x="720000" y="178450"/>
              <a:ext cx="502200" cy="126000"/>
              <a:chOff x="1738525" y="4435200"/>
              <a:chExt cx="502200" cy="126000"/>
            </a:xfrm>
          </p:grpSpPr>
          <p:grpSp>
            <p:nvGrpSpPr>
              <p:cNvPr id="2422" name="Google Shape;2422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423" name="Google Shape;2423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4" name="Google Shape;2424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5" name="Google Shape;2425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6" name="Google Shape;2426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27" name="Google Shape;2427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8" name="Google Shape;2428;p95"/>
            <p:cNvGrpSpPr/>
            <p:nvPr/>
          </p:nvGrpSpPr>
          <p:grpSpPr>
            <a:xfrm>
              <a:off x="1280250" y="178450"/>
              <a:ext cx="502200" cy="126000"/>
              <a:chOff x="1738525" y="4435200"/>
              <a:chExt cx="502200" cy="126000"/>
            </a:xfrm>
          </p:grpSpPr>
          <p:grpSp>
            <p:nvGrpSpPr>
              <p:cNvPr id="2429" name="Google Shape;2429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430" name="Google Shape;2430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34" name="Google Shape;2434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5" name="Google Shape;2435;p95"/>
          <p:cNvGrpSpPr/>
          <p:nvPr/>
        </p:nvGrpSpPr>
        <p:grpSpPr>
          <a:xfrm>
            <a:off x="2541600" y="20775"/>
            <a:ext cx="1622700" cy="282850"/>
            <a:chOff x="720000" y="21600"/>
            <a:chExt cx="1622700" cy="282850"/>
          </a:xfrm>
        </p:grpSpPr>
        <p:sp>
          <p:nvSpPr>
            <p:cNvPr id="2436" name="Google Shape;2436;p95"/>
            <p:cNvSpPr/>
            <p:nvPr/>
          </p:nvSpPr>
          <p:spPr>
            <a:xfrm>
              <a:off x="1240105" y="162000"/>
              <a:ext cx="440400" cy="1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95"/>
            <p:cNvSpPr/>
            <p:nvPr/>
          </p:nvSpPr>
          <p:spPr>
            <a:xfrm>
              <a:off x="1231415" y="162000"/>
              <a:ext cx="440400" cy="1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38" name="Google Shape;2438;p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28600" y="21600"/>
              <a:ext cx="126000" cy="138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9" name="Google Shape;2439;p95"/>
            <p:cNvGrpSpPr/>
            <p:nvPr/>
          </p:nvGrpSpPr>
          <p:grpSpPr>
            <a:xfrm>
              <a:off x="1467613" y="23401"/>
              <a:ext cx="127475" cy="136799"/>
              <a:chOff x="3222825" y="7739"/>
              <a:chExt cx="127475" cy="144181"/>
            </a:xfrm>
          </p:grpSpPr>
          <p:pic>
            <p:nvPicPr>
              <p:cNvPr id="2440" name="Google Shape;2440;p9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222825" y="36000"/>
                <a:ext cx="126000" cy="115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1" name="Google Shape;2441;p95"/>
              <p:cNvPicPr preferRelativeResize="0"/>
              <p:nvPr/>
            </p:nvPicPr>
            <p:blipFill rotWithShape="1">
              <a:blip r:embed="rId7">
                <a:alphaModFix/>
              </a:blip>
              <a:srcRect b="84828" l="9" r="9" t="1"/>
              <a:stretch/>
            </p:blipFill>
            <p:spPr>
              <a:xfrm>
                <a:off x="3224325" y="7739"/>
                <a:ext cx="125975" cy="21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42" name="Google Shape;2442;p95"/>
            <p:cNvGrpSpPr/>
            <p:nvPr/>
          </p:nvGrpSpPr>
          <p:grpSpPr>
            <a:xfrm>
              <a:off x="918100" y="23388"/>
              <a:ext cx="133153" cy="136812"/>
              <a:chOff x="2739725" y="11308"/>
              <a:chExt cx="133153" cy="143454"/>
            </a:xfrm>
          </p:grpSpPr>
          <p:pic>
            <p:nvPicPr>
              <p:cNvPr id="2443" name="Google Shape;2443;p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739725" y="39563"/>
                <a:ext cx="133153" cy="11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4" name="Google Shape;2444;p95"/>
              <p:cNvPicPr preferRelativeResize="0"/>
              <p:nvPr/>
            </p:nvPicPr>
            <p:blipFill rotWithShape="1">
              <a:blip r:embed="rId7">
                <a:alphaModFix/>
              </a:blip>
              <a:srcRect b="84828" l="9" r="9" t="1"/>
              <a:stretch/>
            </p:blipFill>
            <p:spPr>
              <a:xfrm>
                <a:off x="2747125" y="11308"/>
                <a:ext cx="115250" cy="210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45" name="Google Shape;2445;p95"/>
            <p:cNvGrpSpPr/>
            <p:nvPr/>
          </p:nvGrpSpPr>
          <p:grpSpPr>
            <a:xfrm>
              <a:off x="1840500" y="178450"/>
              <a:ext cx="502200" cy="126000"/>
              <a:chOff x="1738525" y="4435200"/>
              <a:chExt cx="502200" cy="126000"/>
            </a:xfrm>
          </p:grpSpPr>
          <p:grpSp>
            <p:nvGrpSpPr>
              <p:cNvPr id="2446" name="Google Shape;2446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447" name="Google Shape;2447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51" name="Google Shape;2451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2" name="Google Shape;2452;p95"/>
            <p:cNvGrpSpPr/>
            <p:nvPr/>
          </p:nvGrpSpPr>
          <p:grpSpPr>
            <a:xfrm>
              <a:off x="720000" y="178450"/>
              <a:ext cx="502200" cy="126000"/>
              <a:chOff x="1738525" y="4435200"/>
              <a:chExt cx="502200" cy="126000"/>
            </a:xfrm>
          </p:grpSpPr>
          <p:grpSp>
            <p:nvGrpSpPr>
              <p:cNvPr id="2453" name="Google Shape;2453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454" name="Google Shape;2454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5" name="Google Shape;2455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6" name="Google Shape;2456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58" name="Google Shape;2458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9" name="Google Shape;2459;p95"/>
            <p:cNvGrpSpPr/>
            <p:nvPr/>
          </p:nvGrpSpPr>
          <p:grpSpPr>
            <a:xfrm>
              <a:off x="1280250" y="178450"/>
              <a:ext cx="502200" cy="126000"/>
              <a:chOff x="1738525" y="4435200"/>
              <a:chExt cx="502200" cy="126000"/>
            </a:xfrm>
          </p:grpSpPr>
          <p:grpSp>
            <p:nvGrpSpPr>
              <p:cNvPr id="2460" name="Google Shape;2460;p95"/>
              <p:cNvGrpSpPr/>
              <p:nvPr/>
            </p:nvGrpSpPr>
            <p:grpSpPr>
              <a:xfrm>
                <a:off x="1738525" y="4435200"/>
                <a:ext cx="502200" cy="126000"/>
                <a:chOff x="855550" y="4444200"/>
                <a:chExt cx="502200" cy="126000"/>
              </a:xfrm>
            </p:grpSpPr>
            <p:sp>
              <p:nvSpPr>
                <p:cNvPr id="2461" name="Google Shape;2461;p95"/>
                <p:cNvSpPr/>
                <p:nvPr/>
              </p:nvSpPr>
              <p:spPr>
                <a:xfrm>
                  <a:off x="855550" y="4444200"/>
                  <a:ext cx="502200" cy="1260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2" name="Google Shape;2462;p95"/>
                <p:cNvSpPr/>
                <p:nvPr/>
              </p:nvSpPr>
              <p:spPr>
                <a:xfrm>
                  <a:off x="869400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3" name="Google Shape;2463;p95"/>
                <p:cNvSpPr/>
                <p:nvPr/>
              </p:nvSpPr>
              <p:spPr>
                <a:xfrm>
                  <a:off x="991869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BB9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4" name="Google Shape;2464;p95"/>
                <p:cNvSpPr/>
                <p:nvPr/>
              </p:nvSpPr>
              <p:spPr>
                <a:xfrm>
                  <a:off x="1114338" y="4457950"/>
                  <a:ext cx="102600" cy="99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E066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65" name="Google Shape;2465;p95"/>
              <p:cNvSpPr/>
              <p:nvPr/>
            </p:nvSpPr>
            <p:spPr>
              <a:xfrm>
                <a:off x="2117838" y="4448250"/>
                <a:ext cx="102600" cy="99900"/>
              </a:xfrm>
              <a:prstGeom prst="roundRect">
                <a:avLst>
                  <a:gd fmla="val 16667" name="adj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66" name="Google Shape;2466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3469" y="3139863"/>
            <a:ext cx="388797" cy="38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600" y="3157338"/>
            <a:ext cx="108000" cy="9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1600" y="3288600"/>
            <a:ext cx="108000" cy="9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1600" y="3414538"/>
            <a:ext cx="108000" cy="9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488" y="3531600"/>
            <a:ext cx="108000" cy="9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3875" y="3531600"/>
            <a:ext cx="108000" cy="9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0150" y="3531600"/>
            <a:ext cx="108000" cy="987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95"/>
          <p:cNvGrpSpPr/>
          <p:nvPr/>
        </p:nvGrpSpPr>
        <p:grpSpPr>
          <a:xfrm>
            <a:off x="4485025" y="2993550"/>
            <a:ext cx="738900" cy="820793"/>
            <a:chOff x="4485025" y="2793125"/>
            <a:chExt cx="738900" cy="820793"/>
          </a:xfrm>
        </p:grpSpPr>
        <p:sp>
          <p:nvSpPr>
            <p:cNvPr id="2474" name="Google Shape;2474;p95"/>
            <p:cNvSpPr txBox="1"/>
            <p:nvPr/>
          </p:nvSpPr>
          <p:spPr>
            <a:xfrm>
              <a:off x="4485025" y="2793125"/>
              <a:ext cx="7389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rPr>
                <a:t>Relational Attention</a:t>
              </a:r>
              <a:endParaRPr/>
            </a:p>
          </p:txBody>
        </p:sp>
        <p:pic>
          <p:nvPicPr>
            <p:cNvPr id="2475" name="Google Shape;2475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1475" y="3132213"/>
              <a:ext cx="108000" cy="98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6" name="Google Shape;2476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1475" y="3263475"/>
              <a:ext cx="108000" cy="9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7" name="Google Shape;2477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81475" y="3389413"/>
              <a:ext cx="108000" cy="98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8" name="Google Shape;2478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17550" y="3515175"/>
              <a:ext cx="108000" cy="98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9" name="Google Shape;2479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850" y="3515175"/>
              <a:ext cx="108000" cy="9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0" name="Google Shape;2480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72325" y="3515175"/>
              <a:ext cx="108000" cy="98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1" name="Google Shape;2481;p9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93351" y="3113675"/>
              <a:ext cx="396001" cy="3960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2" name="Google Shape;2482;p95"/>
          <p:cNvGrpSpPr/>
          <p:nvPr/>
        </p:nvGrpSpPr>
        <p:grpSpPr>
          <a:xfrm>
            <a:off x="5422725" y="2990550"/>
            <a:ext cx="719700" cy="823793"/>
            <a:chOff x="5422725" y="2790125"/>
            <a:chExt cx="719700" cy="823793"/>
          </a:xfrm>
        </p:grpSpPr>
        <p:sp>
          <p:nvSpPr>
            <p:cNvPr id="2483" name="Google Shape;2483;p95"/>
            <p:cNvSpPr txBox="1"/>
            <p:nvPr/>
          </p:nvSpPr>
          <p:spPr>
            <a:xfrm>
              <a:off x="5422725" y="2790125"/>
              <a:ext cx="7197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rPr>
                <a:t>Temporal Attention</a:t>
              </a:r>
              <a:endParaRPr/>
            </a:p>
          </p:txBody>
        </p:sp>
        <p:grpSp>
          <p:nvGrpSpPr>
            <p:cNvPr id="2484" name="Google Shape;2484;p95"/>
            <p:cNvGrpSpPr/>
            <p:nvPr/>
          </p:nvGrpSpPr>
          <p:grpSpPr>
            <a:xfrm>
              <a:off x="5508000" y="3113675"/>
              <a:ext cx="510152" cy="500243"/>
              <a:chOff x="5508000" y="3113675"/>
              <a:chExt cx="510152" cy="500243"/>
            </a:xfrm>
          </p:grpSpPr>
          <p:pic>
            <p:nvPicPr>
              <p:cNvPr id="2485" name="Google Shape;2485;p9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508000" y="3132213"/>
                <a:ext cx="108000" cy="987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6" name="Google Shape;2486;p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08000" y="3263475"/>
                <a:ext cx="108000" cy="93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7" name="Google Shape;2487;p9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508000" y="3389413"/>
                <a:ext cx="108000" cy="987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8" name="Google Shape;2488;p9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646350" y="3515175"/>
                <a:ext cx="108000" cy="987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9" name="Google Shape;2489;p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768650" y="3515175"/>
                <a:ext cx="108000" cy="9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0" name="Google Shape;2490;p9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901125" y="3515175"/>
                <a:ext cx="108000" cy="987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1" name="Google Shape;2491;p9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622151" y="3113675"/>
                <a:ext cx="396001" cy="3960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92" name="Google Shape;2492;p95"/>
          <p:cNvGrpSpPr/>
          <p:nvPr/>
        </p:nvGrpSpPr>
        <p:grpSpPr>
          <a:xfrm>
            <a:off x="2646925" y="1648751"/>
            <a:ext cx="1197997" cy="360001"/>
            <a:chOff x="2646925" y="1648751"/>
            <a:chExt cx="1197997" cy="360001"/>
          </a:xfrm>
        </p:grpSpPr>
        <p:sp>
          <p:nvSpPr>
            <p:cNvPr id="2493" name="Google Shape;2493;p95"/>
            <p:cNvSpPr txBox="1"/>
            <p:nvPr/>
          </p:nvSpPr>
          <p:spPr>
            <a:xfrm>
              <a:off x="2646925" y="1672638"/>
              <a:ext cx="6969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rPr>
                <a:t>Temporal Attention</a:t>
              </a:r>
              <a:endParaRPr/>
            </a:p>
          </p:txBody>
        </p:sp>
        <p:pic>
          <p:nvPicPr>
            <p:cNvPr id="2494" name="Google Shape;2494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9600" y="1663200"/>
              <a:ext cx="108000" cy="98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5" name="Google Shape;2495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463" y="1787425"/>
              <a:ext cx="108000" cy="9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6" name="Google Shape;2496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9613" y="1898400"/>
              <a:ext cx="108000" cy="98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7" name="Google Shape;2497;p9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484925" y="1648751"/>
              <a:ext cx="359997" cy="360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8" name="Google Shape;2498;p95"/>
          <p:cNvGrpSpPr/>
          <p:nvPr/>
        </p:nvGrpSpPr>
        <p:grpSpPr>
          <a:xfrm>
            <a:off x="2658925" y="3619791"/>
            <a:ext cx="1184530" cy="360001"/>
            <a:chOff x="2658925" y="3619791"/>
            <a:chExt cx="1184530" cy="360001"/>
          </a:xfrm>
        </p:grpSpPr>
        <p:sp>
          <p:nvSpPr>
            <p:cNvPr id="2499" name="Google Shape;2499;p95"/>
            <p:cNvSpPr txBox="1"/>
            <p:nvPr/>
          </p:nvSpPr>
          <p:spPr>
            <a:xfrm>
              <a:off x="2658925" y="3646700"/>
              <a:ext cx="6447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rPr>
                <a:t>Relational Attention</a:t>
              </a:r>
              <a:endParaRPr/>
            </a:p>
          </p:txBody>
        </p:sp>
        <p:pic>
          <p:nvPicPr>
            <p:cNvPr id="2500" name="Google Shape;2500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9600" y="3627050"/>
              <a:ext cx="108000" cy="98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1" name="Google Shape;2501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0463" y="3751275"/>
              <a:ext cx="108000" cy="9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2" name="Google Shape;2502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9613" y="3862250"/>
              <a:ext cx="108000" cy="98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3" name="Google Shape;2503;p9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83452" y="3619791"/>
              <a:ext cx="360003" cy="3600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96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 Vanilla Transformer Ablation Studies: Conclusions</a:t>
            </a:r>
            <a:endParaRPr/>
          </a:p>
        </p:txBody>
      </p:sp>
      <p:sp>
        <p:nvSpPr>
          <p:cNvPr id="2509" name="Google Shape;2509;p96"/>
          <p:cNvSpPr txBox="1"/>
          <p:nvPr>
            <p:ph idx="2" type="body"/>
          </p:nvPr>
        </p:nvSpPr>
        <p:spPr>
          <a:xfrm>
            <a:off x="579300" y="1216350"/>
            <a:ext cx="83235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Teacher forcing is helpful in the first few frames, but for a longer prediction it hinders the model’s ability to handle its own imperfect predictions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Skipping the first time step does not have much effect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Without residual connections, the model cannot go deeper than 2 transformer layers without overfitting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Residual connections improve overfitting issues. 4 and 6 layer transformers see much better results.</a:t>
            </a:r>
            <a:endParaRPr sz="1400"/>
          </a:p>
        </p:txBody>
      </p:sp>
      <p:sp>
        <p:nvSpPr>
          <p:cNvPr id="2510" name="Google Shape;2510;p9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Object-Centric Video Prediction</a:t>
            </a:r>
            <a:endParaRPr/>
          </a:p>
        </p:txBody>
      </p:sp>
      <p:sp>
        <p:nvSpPr>
          <p:cNvPr id="184" name="Google Shape;184;p34"/>
          <p:cNvSpPr txBox="1"/>
          <p:nvPr>
            <p:ph idx="2" type="body"/>
          </p:nvPr>
        </p:nvSpPr>
        <p:spPr>
          <a:xfrm>
            <a:off x="579125" y="1185400"/>
            <a:ext cx="4273500" cy="357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 practical </a:t>
            </a:r>
            <a:r>
              <a:rPr lang="en-GB" sz="1400"/>
              <a:t>approach to video prediction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Dissect context frames into discrete objects. Predict future states of each object in an embedding space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Reconstruct the frames by decoding the predicted states back into pixel space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75" y="1532625"/>
            <a:ext cx="3792575" cy="28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/>
        </p:nvSpPr>
        <p:spPr>
          <a:xfrm>
            <a:off x="5110050" y="4414475"/>
            <a:ext cx="379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Source: Object-centric Video Prediction without Annotation by Schmeckpeper et al.</a:t>
            </a:r>
            <a:endParaRPr sz="700"/>
          </a:p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97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Ablation Studies: Other Predictors</a:t>
            </a:r>
            <a:endParaRPr/>
          </a:p>
        </p:txBody>
      </p:sp>
      <p:sp>
        <p:nvSpPr>
          <p:cNvPr id="2516" name="Google Shape;2516;p97"/>
          <p:cNvSpPr txBox="1"/>
          <p:nvPr>
            <p:ph idx="2" type="body"/>
          </p:nvPr>
        </p:nvSpPr>
        <p:spPr>
          <a:xfrm>
            <a:off x="579300" y="1216350"/>
            <a:ext cx="8323500" cy="104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23850" lvl="0" marL="457200" rtl="0" algn="l"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Using what we learned about transformer predictor training, we perform further studies using our novel object-centric transformers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We perform experiments using number of layers for each predictor to see the optimal configuration for prediction</a:t>
            </a:r>
            <a:endParaRPr sz="1500"/>
          </a:p>
        </p:txBody>
      </p:sp>
      <p:sp>
        <p:nvSpPr>
          <p:cNvPr id="2517" name="Google Shape;2517;p9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18" name="Google Shape;25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950" y="2256450"/>
            <a:ext cx="6952211" cy="25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98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Obj3D</a:t>
            </a:r>
            <a:endParaRPr/>
          </a:p>
        </p:txBody>
      </p:sp>
      <p:sp>
        <p:nvSpPr>
          <p:cNvPr id="2524" name="Google Shape;2524;p9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25" name="Google Shape;252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25" y="2069085"/>
            <a:ext cx="8839200" cy="187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99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Sketchy</a:t>
            </a:r>
            <a:endParaRPr/>
          </a:p>
        </p:txBody>
      </p:sp>
      <p:sp>
        <p:nvSpPr>
          <p:cNvPr id="2531" name="Google Shape;2531;p9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32" name="Google Shape;25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00" y="2027073"/>
            <a:ext cx="8839202" cy="191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00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SynPick</a:t>
            </a:r>
            <a:endParaRPr/>
          </a:p>
        </p:txBody>
      </p:sp>
      <p:sp>
        <p:nvSpPr>
          <p:cNvPr id="2538" name="Google Shape;2538;p10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39" name="Google Shape;253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50" y="2145323"/>
            <a:ext cx="8839199" cy="188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101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Obj3D</a:t>
            </a:r>
            <a:endParaRPr/>
          </a:p>
        </p:txBody>
      </p:sp>
      <p:sp>
        <p:nvSpPr>
          <p:cNvPr id="2545" name="Google Shape;2545;p10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46" name="Google Shape;254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38" y="987873"/>
            <a:ext cx="7444931" cy="385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02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Sketchy</a:t>
            </a:r>
            <a:endParaRPr/>
          </a:p>
        </p:txBody>
      </p:sp>
      <p:sp>
        <p:nvSpPr>
          <p:cNvPr id="2552" name="Google Shape;2552;p10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53" name="Google Shape;255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25" y="1140273"/>
            <a:ext cx="8632938" cy="352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03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Obj3D</a:t>
            </a:r>
            <a:endParaRPr/>
          </a:p>
        </p:txBody>
      </p:sp>
      <p:sp>
        <p:nvSpPr>
          <p:cNvPr id="2559" name="Google Shape;2559;p103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60" name="Google Shape;25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50" y="1188562"/>
            <a:ext cx="8551302" cy="34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5" name="Google Shape;256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25" y="3225115"/>
            <a:ext cx="128390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300" y="3225152"/>
            <a:ext cx="128390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25" y="1287552"/>
            <a:ext cx="128390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3300" y="1287552"/>
            <a:ext cx="128390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0475" y="1844725"/>
            <a:ext cx="1588800" cy="15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p104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Obj3D</a:t>
            </a:r>
            <a:endParaRPr/>
          </a:p>
        </p:txBody>
      </p:sp>
      <p:sp>
        <p:nvSpPr>
          <p:cNvPr id="2571" name="Google Shape;2571;p10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2" name="Google Shape;2572;p104"/>
          <p:cNvSpPr txBox="1"/>
          <p:nvPr/>
        </p:nvSpPr>
        <p:spPr>
          <a:xfrm>
            <a:off x="4386150" y="2645875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endParaRPr/>
          </a:p>
        </p:txBody>
      </p:sp>
      <p:sp>
        <p:nvSpPr>
          <p:cNvPr id="2573" name="Google Shape;2573;p104"/>
          <p:cNvSpPr txBox="1"/>
          <p:nvPr/>
        </p:nvSpPr>
        <p:spPr>
          <a:xfrm>
            <a:off x="6421475" y="2645863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sp>
        <p:nvSpPr>
          <p:cNvPr id="2574" name="Google Shape;2574;p104"/>
          <p:cNvSpPr txBox="1"/>
          <p:nvPr/>
        </p:nvSpPr>
        <p:spPr>
          <a:xfrm>
            <a:off x="4531825" y="4526525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Seq. OCVT</a:t>
            </a:r>
            <a:endParaRPr/>
          </a:p>
        </p:txBody>
      </p:sp>
      <p:sp>
        <p:nvSpPr>
          <p:cNvPr id="2575" name="Google Shape;2575;p104"/>
          <p:cNvSpPr txBox="1"/>
          <p:nvPr/>
        </p:nvSpPr>
        <p:spPr>
          <a:xfrm>
            <a:off x="6537575" y="45265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 OCVT</a:t>
            </a:r>
            <a:endParaRPr/>
          </a:p>
        </p:txBody>
      </p:sp>
      <p:sp>
        <p:nvSpPr>
          <p:cNvPr id="2576" name="Google Shape;2576;p104"/>
          <p:cNvSpPr txBox="1"/>
          <p:nvPr/>
        </p:nvSpPr>
        <p:spPr>
          <a:xfrm>
            <a:off x="1741325" y="3470688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Truth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1" name="Google Shape;258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075" y="3215114"/>
            <a:ext cx="1895300" cy="12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025" y="3215114"/>
            <a:ext cx="1895300" cy="12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25" y="1361951"/>
            <a:ext cx="1895300" cy="12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9075" y="1361951"/>
            <a:ext cx="1895300" cy="12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8075" y="2134501"/>
            <a:ext cx="1895300" cy="1283913"/>
          </a:xfrm>
          <a:prstGeom prst="rect">
            <a:avLst/>
          </a:prstGeom>
          <a:noFill/>
          <a:ln>
            <a:noFill/>
          </a:ln>
        </p:spPr>
      </p:pic>
      <p:sp>
        <p:nvSpPr>
          <p:cNvPr id="2586" name="Google Shape;2586;p105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Sketchy</a:t>
            </a:r>
            <a:endParaRPr/>
          </a:p>
        </p:txBody>
      </p:sp>
      <p:sp>
        <p:nvSpPr>
          <p:cNvPr id="2587" name="Google Shape;2587;p10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8" name="Google Shape;2588;p105"/>
          <p:cNvSpPr txBox="1"/>
          <p:nvPr/>
        </p:nvSpPr>
        <p:spPr>
          <a:xfrm>
            <a:off x="4386150" y="2645875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endParaRPr/>
          </a:p>
        </p:txBody>
      </p:sp>
      <p:sp>
        <p:nvSpPr>
          <p:cNvPr id="2589" name="Google Shape;2589;p105"/>
          <p:cNvSpPr txBox="1"/>
          <p:nvPr/>
        </p:nvSpPr>
        <p:spPr>
          <a:xfrm>
            <a:off x="6727175" y="2645863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sp>
        <p:nvSpPr>
          <p:cNvPr id="2590" name="Google Shape;2590;p105"/>
          <p:cNvSpPr txBox="1"/>
          <p:nvPr/>
        </p:nvSpPr>
        <p:spPr>
          <a:xfrm>
            <a:off x="4531825" y="4526525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Seq. OCVT</a:t>
            </a:r>
            <a:endParaRPr/>
          </a:p>
        </p:txBody>
      </p:sp>
      <p:sp>
        <p:nvSpPr>
          <p:cNvPr id="2591" name="Google Shape;2591;p105"/>
          <p:cNvSpPr txBox="1"/>
          <p:nvPr/>
        </p:nvSpPr>
        <p:spPr>
          <a:xfrm>
            <a:off x="6843275" y="45265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 OCVT</a:t>
            </a:r>
            <a:endParaRPr/>
          </a:p>
        </p:txBody>
      </p:sp>
      <p:sp>
        <p:nvSpPr>
          <p:cNvPr id="2592" name="Google Shape;2592;p105"/>
          <p:cNvSpPr txBox="1"/>
          <p:nvPr/>
        </p:nvSpPr>
        <p:spPr>
          <a:xfrm>
            <a:off x="1741325" y="3470688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Truth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7" name="Google Shape;25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25" y="3215127"/>
            <a:ext cx="2190175" cy="12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150" y="3215127"/>
            <a:ext cx="2190175" cy="12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25" y="1361977"/>
            <a:ext cx="2190175" cy="12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0163" y="1361964"/>
            <a:ext cx="2190175" cy="12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1" name="Google Shape;26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0650" y="2121677"/>
            <a:ext cx="2190175" cy="1283896"/>
          </a:xfrm>
          <a:prstGeom prst="rect">
            <a:avLst/>
          </a:prstGeom>
          <a:noFill/>
          <a:ln>
            <a:noFill/>
          </a:ln>
        </p:spPr>
      </p:pic>
      <p:sp>
        <p:nvSpPr>
          <p:cNvPr id="2602" name="Google Shape;2602;p106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Predictors Results and Comparisons: SynPick</a:t>
            </a:r>
            <a:endParaRPr/>
          </a:p>
        </p:txBody>
      </p:sp>
      <p:sp>
        <p:nvSpPr>
          <p:cNvPr id="2603" name="Google Shape;2603;p10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4" name="Google Shape;2604;p106"/>
          <p:cNvSpPr txBox="1"/>
          <p:nvPr/>
        </p:nvSpPr>
        <p:spPr>
          <a:xfrm>
            <a:off x="4386150" y="2645875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LSTM</a:t>
            </a:r>
            <a:endParaRPr/>
          </a:p>
        </p:txBody>
      </p:sp>
      <p:sp>
        <p:nvSpPr>
          <p:cNvPr id="2605" name="Google Shape;2605;p106"/>
          <p:cNvSpPr txBox="1"/>
          <p:nvPr/>
        </p:nvSpPr>
        <p:spPr>
          <a:xfrm>
            <a:off x="6950650" y="2645863"/>
            <a:ext cx="18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Vanilla Transformer</a:t>
            </a:r>
            <a:endParaRPr/>
          </a:p>
        </p:txBody>
      </p:sp>
      <p:sp>
        <p:nvSpPr>
          <p:cNvPr id="2606" name="Google Shape;2606;p106"/>
          <p:cNvSpPr txBox="1"/>
          <p:nvPr/>
        </p:nvSpPr>
        <p:spPr>
          <a:xfrm>
            <a:off x="4531825" y="4526525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Seq. OCVT</a:t>
            </a:r>
            <a:endParaRPr/>
          </a:p>
        </p:txBody>
      </p:sp>
      <p:sp>
        <p:nvSpPr>
          <p:cNvPr id="2607" name="Google Shape;2607;p106"/>
          <p:cNvSpPr txBox="1"/>
          <p:nvPr/>
        </p:nvSpPr>
        <p:spPr>
          <a:xfrm>
            <a:off x="6990713" y="4526525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 OCVT</a:t>
            </a:r>
            <a:endParaRPr/>
          </a:p>
        </p:txBody>
      </p:sp>
      <p:sp>
        <p:nvSpPr>
          <p:cNvPr id="2608" name="Google Shape;2608;p106"/>
          <p:cNvSpPr txBox="1"/>
          <p:nvPr/>
        </p:nvSpPr>
        <p:spPr>
          <a:xfrm>
            <a:off x="1741325" y="3470688"/>
            <a:ext cx="15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Truth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/>
          <p:nvPr>
            <p:ph idx="2" type="pic"/>
          </p:nvPr>
        </p:nvSpPr>
        <p:spPr>
          <a:xfrm>
            <a:off x="196325" y="493050"/>
            <a:ext cx="8924400" cy="437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Related Work and Concepts</a:t>
            </a:r>
            <a:endParaRPr/>
          </a:p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07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Time Attention and Object Dynamics</a:t>
            </a:r>
            <a:endParaRPr/>
          </a:p>
        </p:txBody>
      </p:sp>
      <p:sp>
        <p:nvSpPr>
          <p:cNvPr id="2614" name="Google Shape;2614;p107"/>
          <p:cNvSpPr txBox="1"/>
          <p:nvPr>
            <p:ph idx="2" type="body"/>
          </p:nvPr>
        </p:nvSpPr>
        <p:spPr>
          <a:xfrm>
            <a:off x="579125" y="1157225"/>
            <a:ext cx="8323500" cy="118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Attending to an object’s own history is equivalent to learning movement dynamics of the object.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Time attention tends to focus the most on the last state followed by the initial state. </a:t>
            </a:r>
            <a:endParaRPr sz="1400"/>
          </a:p>
        </p:txBody>
      </p:sp>
      <p:sp>
        <p:nvSpPr>
          <p:cNvPr id="2615" name="Google Shape;2615;p107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16" name="Google Shape;261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50" y="2508275"/>
            <a:ext cx="8778625" cy="17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108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Parallel OCVT</a:t>
            </a:r>
            <a:endParaRPr/>
          </a:p>
        </p:txBody>
      </p:sp>
      <p:sp>
        <p:nvSpPr>
          <p:cNvPr id="2622" name="Google Shape;2622;p108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23" name="Google Shape;262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25" y="1745425"/>
            <a:ext cx="2925076" cy="242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50" y="1753875"/>
            <a:ext cx="2774701" cy="229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5" name="Google Shape;262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894" y="1753875"/>
            <a:ext cx="2852856" cy="2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09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Parallel OCVT</a:t>
            </a:r>
            <a:endParaRPr/>
          </a:p>
        </p:txBody>
      </p:sp>
      <p:sp>
        <p:nvSpPr>
          <p:cNvPr id="2631" name="Google Shape;2631;p109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32" name="Google Shape;263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62" y="2335858"/>
            <a:ext cx="7853274" cy="243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09"/>
          <p:cNvPicPr preferRelativeResize="0"/>
          <p:nvPr/>
        </p:nvPicPr>
        <p:blipFill rotWithShape="1">
          <a:blip r:embed="rId4">
            <a:alphaModFix/>
          </a:blip>
          <a:srcRect b="0" l="3362" r="2172" t="0"/>
          <a:stretch/>
        </p:blipFill>
        <p:spPr>
          <a:xfrm>
            <a:off x="307075" y="1158475"/>
            <a:ext cx="8637826" cy="15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09"/>
          <p:cNvPicPr preferRelativeResize="0"/>
          <p:nvPr/>
        </p:nvPicPr>
        <p:blipFill rotWithShape="1">
          <a:blip r:embed="rId5">
            <a:alphaModFix/>
          </a:blip>
          <a:srcRect b="6067" l="0" r="0" t="1868"/>
          <a:stretch/>
        </p:blipFill>
        <p:spPr>
          <a:xfrm>
            <a:off x="307075" y="2385300"/>
            <a:ext cx="8529799" cy="24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110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Predictor Attention Masks: Parallel OCVT</a:t>
            </a:r>
            <a:endParaRPr/>
          </a:p>
        </p:txBody>
      </p:sp>
      <p:sp>
        <p:nvSpPr>
          <p:cNvPr id="2640" name="Google Shape;2640;p110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41" name="Google Shape;2641;p110"/>
          <p:cNvPicPr preferRelativeResize="0"/>
          <p:nvPr/>
        </p:nvPicPr>
        <p:blipFill rotWithShape="1">
          <a:blip r:embed="rId3">
            <a:alphaModFix/>
          </a:blip>
          <a:srcRect b="0" l="2226" r="3050" t="0"/>
          <a:stretch/>
        </p:blipFill>
        <p:spPr>
          <a:xfrm>
            <a:off x="321450" y="1081100"/>
            <a:ext cx="8660724" cy="15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2" name="Google Shape;2642;p110"/>
          <p:cNvPicPr preferRelativeResize="0"/>
          <p:nvPr/>
        </p:nvPicPr>
        <p:blipFill rotWithShape="1">
          <a:blip r:embed="rId4">
            <a:alphaModFix/>
          </a:blip>
          <a:srcRect b="6323" l="0" r="0" t="0"/>
          <a:stretch/>
        </p:blipFill>
        <p:spPr>
          <a:xfrm>
            <a:off x="398250" y="2327250"/>
            <a:ext cx="8583925" cy="24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7" name="Google Shape;264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00" y="1634125"/>
            <a:ext cx="355282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8" name="Google Shape;264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575" y="1643650"/>
            <a:ext cx="340042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p111"/>
          <p:cNvSpPr txBox="1"/>
          <p:nvPr/>
        </p:nvSpPr>
        <p:spPr>
          <a:xfrm>
            <a:off x="407825" y="2247250"/>
            <a:ext cx="55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Obj. 1</a:t>
            </a:r>
            <a:endParaRPr b="1" sz="1000"/>
          </a:p>
        </p:txBody>
      </p:sp>
      <p:sp>
        <p:nvSpPr>
          <p:cNvPr id="2650" name="Google Shape;2650;p111"/>
          <p:cNvSpPr txBox="1"/>
          <p:nvPr/>
        </p:nvSpPr>
        <p:spPr>
          <a:xfrm>
            <a:off x="407825" y="2585950"/>
            <a:ext cx="55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Obj. 2</a:t>
            </a:r>
            <a:endParaRPr b="1" sz="1000"/>
          </a:p>
        </p:txBody>
      </p:sp>
      <p:sp>
        <p:nvSpPr>
          <p:cNvPr id="2651" name="Google Shape;2651;p111"/>
          <p:cNvSpPr txBox="1"/>
          <p:nvPr/>
        </p:nvSpPr>
        <p:spPr>
          <a:xfrm>
            <a:off x="407825" y="2924650"/>
            <a:ext cx="55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Obj. 3</a:t>
            </a:r>
            <a:endParaRPr b="1" sz="1000"/>
          </a:p>
        </p:txBody>
      </p:sp>
      <p:sp>
        <p:nvSpPr>
          <p:cNvPr id="2652" name="Google Shape;2652;p111"/>
          <p:cNvSpPr txBox="1"/>
          <p:nvPr/>
        </p:nvSpPr>
        <p:spPr>
          <a:xfrm>
            <a:off x="875550" y="3183175"/>
            <a:ext cx="55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Obj. 1</a:t>
            </a:r>
            <a:endParaRPr b="1" sz="1000"/>
          </a:p>
        </p:txBody>
      </p:sp>
      <p:sp>
        <p:nvSpPr>
          <p:cNvPr id="2653" name="Google Shape;2653;p111"/>
          <p:cNvSpPr txBox="1"/>
          <p:nvPr/>
        </p:nvSpPr>
        <p:spPr>
          <a:xfrm>
            <a:off x="1306575" y="3183175"/>
            <a:ext cx="55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Obj. 2</a:t>
            </a:r>
            <a:endParaRPr b="1" sz="1000"/>
          </a:p>
        </p:txBody>
      </p:sp>
      <p:sp>
        <p:nvSpPr>
          <p:cNvPr id="2654" name="Google Shape;2654;p111"/>
          <p:cNvSpPr txBox="1"/>
          <p:nvPr/>
        </p:nvSpPr>
        <p:spPr>
          <a:xfrm>
            <a:off x="1736400" y="3183175"/>
            <a:ext cx="55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Obj. 3</a:t>
            </a:r>
            <a:endParaRPr b="1" sz="1000"/>
          </a:p>
        </p:txBody>
      </p:sp>
      <p:sp>
        <p:nvSpPr>
          <p:cNvPr id="2655" name="Google Shape;2655;p111"/>
          <p:cNvSpPr txBox="1"/>
          <p:nvPr/>
        </p:nvSpPr>
        <p:spPr>
          <a:xfrm>
            <a:off x="4489775" y="2297800"/>
            <a:ext cx="50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t=0</a:t>
            </a:r>
            <a:endParaRPr b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t=1</a:t>
            </a:r>
            <a:endParaRPr b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t=2</a:t>
            </a:r>
            <a:endParaRPr b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t=3</a:t>
            </a:r>
            <a:endParaRPr b="1" sz="1000"/>
          </a:p>
        </p:txBody>
      </p:sp>
      <p:sp>
        <p:nvSpPr>
          <p:cNvPr id="2656" name="Google Shape;2656;p111"/>
          <p:cNvSpPr txBox="1"/>
          <p:nvPr/>
        </p:nvSpPr>
        <p:spPr>
          <a:xfrm>
            <a:off x="4995275" y="3422500"/>
            <a:ext cx="161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t=0   t=1   t=2   t=3</a:t>
            </a:r>
            <a:endParaRPr b="1" sz="1000"/>
          </a:p>
        </p:txBody>
      </p:sp>
      <p:sp>
        <p:nvSpPr>
          <p:cNvPr id="2657" name="Google Shape;2657;p111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Batch-wise Implementation</a:t>
            </a:r>
            <a:endParaRPr/>
          </a:p>
        </p:txBody>
      </p:sp>
      <p:sp>
        <p:nvSpPr>
          <p:cNvPr id="2658" name="Google Shape;2658;p111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112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End-to-End Training</a:t>
            </a:r>
            <a:endParaRPr/>
          </a:p>
        </p:txBody>
      </p:sp>
      <p:sp>
        <p:nvSpPr>
          <p:cNvPr id="2664" name="Google Shape;2664;p112"/>
          <p:cNvSpPr txBox="1"/>
          <p:nvPr>
            <p:ph idx="2" type="body"/>
          </p:nvPr>
        </p:nvSpPr>
        <p:spPr>
          <a:xfrm>
            <a:off x="579125" y="1185400"/>
            <a:ext cx="8290800" cy="120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Simultaneous training of slot-decomposition and predictor modules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End-to-end approach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Convergence might be complicated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Train slot-model + joined fine tuning</a:t>
            </a:r>
            <a:endParaRPr/>
          </a:p>
        </p:txBody>
      </p:sp>
      <p:pic>
        <p:nvPicPr>
          <p:cNvPr id="2665" name="Google Shape;2665;p112"/>
          <p:cNvPicPr preferRelativeResize="0"/>
          <p:nvPr/>
        </p:nvPicPr>
        <p:blipFill rotWithShape="1">
          <a:blip r:embed="rId3">
            <a:alphaModFix/>
          </a:blip>
          <a:srcRect b="0" l="20432" r="69788" t="0"/>
          <a:stretch/>
        </p:blipFill>
        <p:spPr>
          <a:xfrm>
            <a:off x="5577498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6" name="Google Shape;2666;p112"/>
          <p:cNvPicPr preferRelativeResize="0"/>
          <p:nvPr/>
        </p:nvPicPr>
        <p:blipFill rotWithShape="1">
          <a:blip r:embed="rId3">
            <a:alphaModFix/>
          </a:blip>
          <a:srcRect b="0" l="846" r="89271" t="0"/>
          <a:stretch/>
        </p:blipFill>
        <p:spPr>
          <a:xfrm>
            <a:off x="3332351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7" name="Google Shape;2667;p112"/>
          <p:cNvGrpSpPr/>
          <p:nvPr/>
        </p:nvGrpSpPr>
        <p:grpSpPr>
          <a:xfrm>
            <a:off x="3079958" y="3227675"/>
            <a:ext cx="962098" cy="308265"/>
            <a:chOff x="897225" y="2706481"/>
            <a:chExt cx="1508700" cy="496161"/>
          </a:xfrm>
        </p:grpSpPr>
        <p:sp>
          <p:nvSpPr>
            <p:cNvPr id="2668" name="Google Shape;2668;p112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2669" name="Google Shape;2669;p112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670" name="Google Shape;2670;p112"/>
          <p:cNvGrpSpPr/>
          <p:nvPr/>
        </p:nvGrpSpPr>
        <p:grpSpPr>
          <a:xfrm>
            <a:off x="3886889" y="2516447"/>
            <a:ext cx="532033" cy="497475"/>
            <a:chOff x="1561900" y="1536338"/>
            <a:chExt cx="834300" cy="800700"/>
          </a:xfrm>
        </p:grpSpPr>
        <p:sp>
          <p:nvSpPr>
            <p:cNvPr id="2671" name="Google Shape;2671;p112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2" name="Google Shape;2672;p112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2673" name="Google Shape;2673;p112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112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112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76" name="Google Shape;2676;p112"/>
          <p:cNvGrpSpPr/>
          <p:nvPr/>
        </p:nvGrpSpPr>
        <p:grpSpPr>
          <a:xfrm>
            <a:off x="4257468" y="3238362"/>
            <a:ext cx="962098" cy="308265"/>
            <a:chOff x="897225" y="2706481"/>
            <a:chExt cx="1508700" cy="496161"/>
          </a:xfrm>
        </p:grpSpPr>
        <p:sp>
          <p:nvSpPr>
            <p:cNvPr id="2677" name="Google Shape;2677;p112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2678" name="Google Shape;2678;p112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3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pic>
        <p:nvPicPr>
          <p:cNvPr id="2679" name="Google Shape;2679;p112"/>
          <p:cNvPicPr preferRelativeResize="0"/>
          <p:nvPr/>
        </p:nvPicPr>
        <p:blipFill rotWithShape="1">
          <a:blip r:embed="rId3">
            <a:alphaModFix/>
          </a:blip>
          <a:srcRect b="0" l="10758" r="79617" t="0"/>
          <a:stretch/>
        </p:blipFill>
        <p:spPr>
          <a:xfrm>
            <a:off x="4508809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sp>
        <p:nvSpPr>
          <p:cNvPr id="2680" name="Google Shape;2680;p112"/>
          <p:cNvSpPr txBox="1"/>
          <p:nvPr/>
        </p:nvSpPr>
        <p:spPr>
          <a:xfrm>
            <a:off x="4338350" y="4614850"/>
            <a:ext cx="779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"/>
                <a:ea typeface="Bodoni Moda"/>
                <a:cs typeface="Bodoni Moda"/>
                <a:sym typeface="Bodoni Moda"/>
              </a:rPr>
              <a:t>Recons. 1</a:t>
            </a:r>
            <a:endParaRPr sz="1100"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2681" name="Google Shape;2681;p112"/>
          <p:cNvSpPr txBox="1"/>
          <p:nvPr/>
        </p:nvSpPr>
        <p:spPr>
          <a:xfrm>
            <a:off x="3213050" y="4614850"/>
            <a:ext cx="719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Bodoni Moda"/>
                <a:ea typeface="Bodoni Moda"/>
                <a:cs typeface="Bodoni Moda"/>
                <a:sym typeface="Bodoni Moda"/>
              </a:rPr>
              <a:t>Input 1</a:t>
            </a:r>
            <a:endParaRPr sz="1200"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2682" name="Google Shape;2682;p112"/>
          <p:cNvSpPr txBox="1"/>
          <p:nvPr/>
        </p:nvSpPr>
        <p:spPr>
          <a:xfrm>
            <a:off x="3675950" y="3001325"/>
            <a:ext cx="962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 Medium"/>
                <a:ea typeface="Bodoni Moda Medium"/>
                <a:cs typeface="Bodoni Moda Medium"/>
                <a:sym typeface="Bodoni Moda Medium"/>
              </a:rPr>
              <a:t>Object Slots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2683" name="Google Shape;2683;p112"/>
          <p:cNvGrpSpPr/>
          <p:nvPr/>
        </p:nvGrpSpPr>
        <p:grpSpPr>
          <a:xfrm>
            <a:off x="4184930" y="3735479"/>
            <a:ext cx="1107220" cy="335459"/>
            <a:chOff x="962645" y="1119704"/>
            <a:chExt cx="1736272" cy="539930"/>
          </a:xfrm>
        </p:grpSpPr>
        <p:grpSp>
          <p:nvGrpSpPr>
            <p:cNvPr id="2684" name="Google Shape;2684;p112"/>
            <p:cNvGrpSpPr/>
            <p:nvPr/>
          </p:nvGrpSpPr>
          <p:grpSpPr>
            <a:xfrm>
              <a:off x="962645" y="1119704"/>
              <a:ext cx="539919" cy="539919"/>
              <a:chOff x="1346425" y="1152475"/>
              <a:chExt cx="1990851" cy="1990850"/>
            </a:xfrm>
          </p:grpSpPr>
          <p:pic>
            <p:nvPicPr>
              <p:cNvPr id="2685" name="Google Shape;2685;p112"/>
              <p:cNvPicPr preferRelativeResize="0"/>
              <p:nvPr/>
            </p:nvPicPr>
            <p:blipFill rotWithShape="1">
              <a:blip r:embed="rId3">
                <a:alphaModFix/>
              </a:blip>
              <a:srcRect b="0" l="10758" r="79617" t="0"/>
              <a:stretch/>
            </p:blipFill>
            <p:spPr>
              <a:xfrm>
                <a:off x="1346425" y="1152475"/>
                <a:ext cx="1990851" cy="1990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6" name="Google Shape;2686;p112"/>
              <p:cNvSpPr/>
              <p:nvPr/>
            </p:nvSpPr>
            <p:spPr>
              <a:xfrm>
                <a:off x="2490600" y="1742725"/>
                <a:ext cx="543300" cy="93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7" name="Google Shape;2687;p112"/>
            <p:cNvGrpSpPr/>
            <p:nvPr/>
          </p:nvGrpSpPr>
          <p:grpSpPr>
            <a:xfrm>
              <a:off x="1560821" y="1119716"/>
              <a:ext cx="539919" cy="539919"/>
              <a:chOff x="3185100" y="1927900"/>
              <a:chExt cx="1990851" cy="1990850"/>
            </a:xfrm>
          </p:grpSpPr>
          <p:grpSp>
            <p:nvGrpSpPr>
              <p:cNvPr id="2688" name="Google Shape;2688;p112"/>
              <p:cNvGrpSpPr/>
              <p:nvPr/>
            </p:nvGrpSpPr>
            <p:grpSpPr>
              <a:xfrm>
                <a:off x="3185100" y="1927900"/>
                <a:ext cx="1990851" cy="1990850"/>
                <a:chOff x="3686025" y="1017725"/>
                <a:chExt cx="1990851" cy="1990850"/>
              </a:xfrm>
            </p:grpSpPr>
            <p:pic>
              <p:nvPicPr>
                <p:cNvPr id="2689" name="Google Shape;2689;p11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3686025" y="1017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90" name="Google Shape;2690;p112"/>
                <p:cNvSpPr/>
                <p:nvPr/>
              </p:nvSpPr>
              <p:spPr>
                <a:xfrm>
                  <a:off x="4883850" y="210920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91" name="Google Shape;2691;p112"/>
              <p:cNvSpPr/>
              <p:nvPr/>
            </p:nvSpPr>
            <p:spPr>
              <a:xfrm>
                <a:off x="3603975" y="209227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2" name="Google Shape;2692;p112"/>
            <p:cNvGrpSpPr/>
            <p:nvPr/>
          </p:nvGrpSpPr>
          <p:grpSpPr>
            <a:xfrm>
              <a:off x="2158998" y="1119707"/>
              <a:ext cx="539919" cy="539919"/>
              <a:chOff x="6841450" y="2021725"/>
              <a:chExt cx="1990851" cy="1990850"/>
            </a:xfrm>
          </p:grpSpPr>
          <p:grpSp>
            <p:nvGrpSpPr>
              <p:cNvPr id="2693" name="Google Shape;2693;p112"/>
              <p:cNvGrpSpPr/>
              <p:nvPr/>
            </p:nvGrpSpPr>
            <p:grpSpPr>
              <a:xfrm>
                <a:off x="6841450" y="2021725"/>
                <a:ext cx="1990851" cy="1990850"/>
                <a:chOff x="6841450" y="2021725"/>
                <a:chExt cx="1990851" cy="1990850"/>
              </a:xfrm>
            </p:grpSpPr>
            <p:pic>
              <p:nvPicPr>
                <p:cNvPr id="2694" name="Google Shape;2694;p11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6841450" y="2021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95" name="Google Shape;2695;p112"/>
                <p:cNvSpPr/>
                <p:nvPr/>
              </p:nvSpPr>
              <p:spPr>
                <a:xfrm>
                  <a:off x="7936075" y="254235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96" name="Google Shape;2696;p112"/>
              <p:cNvSpPr/>
              <p:nvPr/>
            </p:nvSpPr>
            <p:spPr>
              <a:xfrm>
                <a:off x="7312375" y="218822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697" name="Google Shape;2697;p112"/>
          <p:cNvCxnSpPr>
            <a:stCxn id="2666" idx="3"/>
            <a:endCxn id="2698" idx="1"/>
          </p:cNvCxnSpPr>
          <p:nvPr/>
        </p:nvCxnSpPr>
        <p:spPr>
          <a:xfrm>
            <a:off x="3791418" y="4451029"/>
            <a:ext cx="111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99" name="Google Shape;2699;p112"/>
          <p:cNvCxnSpPr>
            <a:stCxn id="2677" idx="0"/>
            <a:endCxn id="2689" idx="0"/>
          </p:cNvCxnSpPr>
          <p:nvPr/>
        </p:nvCxnSpPr>
        <p:spPr>
          <a:xfrm>
            <a:off x="4738517" y="3546627"/>
            <a:ext cx="0" cy="1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0" name="Google Shape;2700;p112"/>
          <p:cNvCxnSpPr>
            <a:stCxn id="2679" idx="1"/>
            <a:endCxn id="2698" idx="3"/>
          </p:cNvCxnSpPr>
          <p:nvPr/>
        </p:nvCxnSpPr>
        <p:spPr>
          <a:xfrm rot="10800000">
            <a:off x="4407709" y="4451029"/>
            <a:ext cx="101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2701" name="Google Shape;2701;p112"/>
          <p:cNvGrpSpPr/>
          <p:nvPr/>
        </p:nvGrpSpPr>
        <p:grpSpPr>
          <a:xfrm>
            <a:off x="5320992" y="3227675"/>
            <a:ext cx="962098" cy="308265"/>
            <a:chOff x="897225" y="2706481"/>
            <a:chExt cx="1508700" cy="496161"/>
          </a:xfrm>
        </p:grpSpPr>
        <p:sp>
          <p:nvSpPr>
            <p:cNvPr id="2702" name="Google Shape;2702;p112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703" name="Google Shape;2703;p112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704" name="Google Shape;2704;p112"/>
          <p:cNvGrpSpPr/>
          <p:nvPr/>
        </p:nvGrpSpPr>
        <p:grpSpPr>
          <a:xfrm>
            <a:off x="6535610" y="3238362"/>
            <a:ext cx="962098" cy="308265"/>
            <a:chOff x="897225" y="2706481"/>
            <a:chExt cx="1508700" cy="496161"/>
          </a:xfrm>
        </p:grpSpPr>
        <p:sp>
          <p:nvSpPr>
            <p:cNvPr id="2705" name="Google Shape;2705;p112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706" name="Google Shape;2706;p112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2707" name="Google Shape;2707;p112"/>
          <p:cNvSpPr txBox="1"/>
          <p:nvPr/>
        </p:nvSpPr>
        <p:spPr>
          <a:xfrm>
            <a:off x="6611933" y="4614855"/>
            <a:ext cx="836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"/>
                <a:ea typeface="Bodoni Moda"/>
                <a:cs typeface="Bodoni Moda"/>
                <a:sym typeface="Bodoni Moda"/>
              </a:rPr>
              <a:t>Recons. 2</a:t>
            </a:r>
            <a:endParaRPr sz="1100">
              <a:latin typeface="Bodoni Moda"/>
              <a:ea typeface="Bodoni Moda"/>
              <a:cs typeface="Bodoni Moda"/>
              <a:sym typeface="Bodoni Moda"/>
            </a:endParaRPr>
          </a:p>
        </p:txBody>
      </p:sp>
      <p:sp>
        <p:nvSpPr>
          <p:cNvPr id="2708" name="Google Shape;2708;p112"/>
          <p:cNvSpPr txBox="1"/>
          <p:nvPr/>
        </p:nvSpPr>
        <p:spPr>
          <a:xfrm>
            <a:off x="5502649" y="4614850"/>
            <a:ext cx="7698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"/>
                <a:ea typeface="Bodoni Moda"/>
                <a:cs typeface="Bodoni Moda"/>
                <a:sym typeface="Bodoni Moda"/>
              </a:rPr>
              <a:t>Input 2</a:t>
            </a:r>
            <a:endParaRPr sz="1100">
              <a:latin typeface="Bodoni Moda"/>
              <a:ea typeface="Bodoni Moda"/>
              <a:cs typeface="Bodoni Moda"/>
              <a:sym typeface="Bodoni Moda"/>
            </a:endParaRPr>
          </a:p>
        </p:txBody>
      </p:sp>
      <p:grpSp>
        <p:nvGrpSpPr>
          <p:cNvPr id="2709" name="Google Shape;2709;p112"/>
          <p:cNvGrpSpPr/>
          <p:nvPr/>
        </p:nvGrpSpPr>
        <p:grpSpPr>
          <a:xfrm>
            <a:off x="6463071" y="3735479"/>
            <a:ext cx="1107220" cy="335459"/>
            <a:chOff x="962645" y="1119704"/>
            <a:chExt cx="1736272" cy="539930"/>
          </a:xfrm>
        </p:grpSpPr>
        <p:grpSp>
          <p:nvGrpSpPr>
            <p:cNvPr id="2710" name="Google Shape;2710;p112"/>
            <p:cNvGrpSpPr/>
            <p:nvPr/>
          </p:nvGrpSpPr>
          <p:grpSpPr>
            <a:xfrm>
              <a:off x="962645" y="1119704"/>
              <a:ext cx="539919" cy="539919"/>
              <a:chOff x="1346425" y="1152475"/>
              <a:chExt cx="1990851" cy="1990850"/>
            </a:xfrm>
          </p:grpSpPr>
          <p:pic>
            <p:nvPicPr>
              <p:cNvPr id="2711" name="Google Shape;2711;p112"/>
              <p:cNvPicPr preferRelativeResize="0"/>
              <p:nvPr/>
            </p:nvPicPr>
            <p:blipFill rotWithShape="1">
              <a:blip r:embed="rId3">
                <a:alphaModFix/>
              </a:blip>
              <a:srcRect b="0" l="10758" r="79617" t="0"/>
              <a:stretch/>
            </p:blipFill>
            <p:spPr>
              <a:xfrm>
                <a:off x="1346425" y="1152475"/>
                <a:ext cx="1990851" cy="1990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12" name="Google Shape;2712;p112"/>
              <p:cNvSpPr/>
              <p:nvPr/>
            </p:nvSpPr>
            <p:spPr>
              <a:xfrm>
                <a:off x="2490600" y="1742725"/>
                <a:ext cx="543300" cy="93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3" name="Google Shape;2713;p112"/>
            <p:cNvGrpSpPr/>
            <p:nvPr/>
          </p:nvGrpSpPr>
          <p:grpSpPr>
            <a:xfrm>
              <a:off x="1560821" y="1119716"/>
              <a:ext cx="539919" cy="539919"/>
              <a:chOff x="3185100" y="1927900"/>
              <a:chExt cx="1990851" cy="1990850"/>
            </a:xfrm>
          </p:grpSpPr>
          <p:grpSp>
            <p:nvGrpSpPr>
              <p:cNvPr id="2714" name="Google Shape;2714;p112"/>
              <p:cNvGrpSpPr/>
              <p:nvPr/>
            </p:nvGrpSpPr>
            <p:grpSpPr>
              <a:xfrm>
                <a:off x="3185100" y="1927900"/>
                <a:ext cx="1990851" cy="1990850"/>
                <a:chOff x="3686025" y="1017725"/>
                <a:chExt cx="1990851" cy="1990850"/>
              </a:xfrm>
            </p:grpSpPr>
            <p:pic>
              <p:nvPicPr>
                <p:cNvPr id="2715" name="Google Shape;2715;p11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3686025" y="1017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16" name="Google Shape;2716;p112"/>
                <p:cNvSpPr/>
                <p:nvPr/>
              </p:nvSpPr>
              <p:spPr>
                <a:xfrm>
                  <a:off x="4883850" y="210920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17" name="Google Shape;2717;p112"/>
              <p:cNvSpPr/>
              <p:nvPr/>
            </p:nvSpPr>
            <p:spPr>
              <a:xfrm>
                <a:off x="3603975" y="209227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8" name="Google Shape;2718;p112"/>
            <p:cNvGrpSpPr/>
            <p:nvPr/>
          </p:nvGrpSpPr>
          <p:grpSpPr>
            <a:xfrm>
              <a:off x="2158998" y="1119707"/>
              <a:ext cx="539919" cy="539919"/>
              <a:chOff x="6841450" y="2021725"/>
              <a:chExt cx="1990851" cy="1990850"/>
            </a:xfrm>
          </p:grpSpPr>
          <p:grpSp>
            <p:nvGrpSpPr>
              <p:cNvPr id="2719" name="Google Shape;2719;p112"/>
              <p:cNvGrpSpPr/>
              <p:nvPr/>
            </p:nvGrpSpPr>
            <p:grpSpPr>
              <a:xfrm>
                <a:off x="6841450" y="2021725"/>
                <a:ext cx="1990851" cy="1990850"/>
                <a:chOff x="6841450" y="2021725"/>
                <a:chExt cx="1990851" cy="1990850"/>
              </a:xfrm>
            </p:grpSpPr>
            <p:pic>
              <p:nvPicPr>
                <p:cNvPr id="2720" name="Google Shape;2720;p11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0758" r="79617" t="0"/>
                <a:stretch/>
              </p:blipFill>
              <p:spPr>
                <a:xfrm>
                  <a:off x="6841450" y="2021725"/>
                  <a:ext cx="1990851" cy="1990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21" name="Google Shape;2721;p112"/>
                <p:cNvSpPr/>
                <p:nvPr/>
              </p:nvSpPr>
              <p:spPr>
                <a:xfrm>
                  <a:off x="7936075" y="2542350"/>
                  <a:ext cx="543300" cy="5055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22" name="Google Shape;2722;p112"/>
              <p:cNvSpPr/>
              <p:nvPr/>
            </p:nvSpPr>
            <p:spPr>
              <a:xfrm>
                <a:off x="7312375" y="2188225"/>
                <a:ext cx="543300" cy="505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723" name="Google Shape;2723;p112"/>
          <p:cNvCxnSpPr>
            <a:stCxn id="2665" idx="3"/>
            <a:endCxn id="2724" idx="1"/>
          </p:cNvCxnSpPr>
          <p:nvPr/>
        </p:nvCxnSpPr>
        <p:spPr>
          <a:xfrm>
            <a:off x="6036565" y="4451029"/>
            <a:ext cx="122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25" name="Google Shape;2725;p112"/>
          <p:cNvCxnSpPr>
            <a:stCxn id="2705" idx="0"/>
            <a:endCxn id="2715" idx="0"/>
          </p:cNvCxnSpPr>
          <p:nvPr/>
        </p:nvCxnSpPr>
        <p:spPr>
          <a:xfrm>
            <a:off x="7016659" y="3546627"/>
            <a:ext cx="0" cy="18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6" name="Google Shape;2726;p112"/>
          <p:cNvCxnSpPr>
            <a:stCxn id="2715" idx="2"/>
            <a:endCxn id="2727" idx="0"/>
          </p:cNvCxnSpPr>
          <p:nvPr/>
        </p:nvCxnSpPr>
        <p:spPr>
          <a:xfrm flipH="1">
            <a:off x="7016382" y="4070938"/>
            <a:ext cx="300" cy="15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8" name="Google Shape;2728;p112"/>
          <p:cNvCxnSpPr>
            <a:stCxn id="2727" idx="1"/>
            <a:endCxn id="2724" idx="3"/>
          </p:cNvCxnSpPr>
          <p:nvPr/>
        </p:nvCxnSpPr>
        <p:spPr>
          <a:xfrm rot="10800000">
            <a:off x="6664252" y="4451029"/>
            <a:ext cx="122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727" name="Google Shape;2727;p112"/>
          <p:cNvPicPr preferRelativeResize="0"/>
          <p:nvPr/>
        </p:nvPicPr>
        <p:blipFill rotWithShape="1">
          <a:blip r:embed="rId3">
            <a:alphaModFix/>
          </a:blip>
          <a:srcRect b="0" l="20432" r="69788" t="0"/>
          <a:stretch/>
        </p:blipFill>
        <p:spPr>
          <a:xfrm>
            <a:off x="6786952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sp>
        <p:nvSpPr>
          <p:cNvPr id="2729" name="Google Shape;2729;p112"/>
          <p:cNvSpPr txBox="1"/>
          <p:nvPr/>
        </p:nvSpPr>
        <p:spPr>
          <a:xfrm>
            <a:off x="5913450" y="3001325"/>
            <a:ext cx="1032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 Medium"/>
                <a:ea typeface="Bodoni Moda Medium"/>
                <a:cs typeface="Bodoni Moda Medium"/>
                <a:sym typeface="Bodoni Moda Medium"/>
              </a:rPr>
              <a:t>Object Slots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2730" name="Google Shape;2730;p112"/>
          <p:cNvGrpSpPr/>
          <p:nvPr/>
        </p:nvGrpSpPr>
        <p:grpSpPr>
          <a:xfrm>
            <a:off x="6116446" y="2516447"/>
            <a:ext cx="532033" cy="497475"/>
            <a:chOff x="1561900" y="1536338"/>
            <a:chExt cx="834300" cy="800700"/>
          </a:xfrm>
        </p:grpSpPr>
        <p:sp>
          <p:nvSpPr>
            <p:cNvPr id="2731" name="Google Shape;2731;p112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2" name="Google Shape;2732;p112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2733" name="Google Shape;2733;p112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112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112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36" name="Google Shape;2736;p112"/>
          <p:cNvGrpSpPr/>
          <p:nvPr/>
        </p:nvGrpSpPr>
        <p:grpSpPr>
          <a:xfrm>
            <a:off x="8637021" y="3334691"/>
            <a:ext cx="229551" cy="48834"/>
            <a:chOff x="8714375" y="2853325"/>
            <a:chExt cx="359967" cy="78600"/>
          </a:xfrm>
        </p:grpSpPr>
        <p:sp>
          <p:nvSpPr>
            <p:cNvPr id="2737" name="Google Shape;2737;p112"/>
            <p:cNvSpPr/>
            <p:nvPr/>
          </p:nvSpPr>
          <p:spPr>
            <a:xfrm>
              <a:off x="8714375" y="28533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738" name="Google Shape;2738;p112"/>
            <p:cNvSpPr/>
            <p:nvPr/>
          </p:nvSpPr>
          <p:spPr>
            <a:xfrm>
              <a:off x="8857009" y="28533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739" name="Google Shape;2739;p112"/>
            <p:cNvSpPr/>
            <p:nvPr/>
          </p:nvSpPr>
          <p:spPr>
            <a:xfrm>
              <a:off x="8999642" y="28533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pic>
        <p:nvPicPr>
          <p:cNvPr id="2740" name="Google Shape;2740;p112"/>
          <p:cNvPicPr preferRelativeResize="0"/>
          <p:nvPr/>
        </p:nvPicPr>
        <p:blipFill rotWithShape="1">
          <a:blip r:embed="rId3">
            <a:alphaModFix/>
          </a:blip>
          <a:srcRect b="0" l="20432" r="69788" t="0"/>
          <a:stretch/>
        </p:blipFill>
        <p:spPr>
          <a:xfrm>
            <a:off x="7860980" y="4227346"/>
            <a:ext cx="459067" cy="44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1" name="Google Shape;2741;p112"/>
          <p:cNvGrpSpPr/>
          <p:nvPr/>
        </p:nvGrpSpPr>
        <p:grpSpPr>
          <a:xfrm>
            <a:off x="7604474" y="3227675"/>
            <a:ext cx="962098" cy="308265"/>
            <a:chOff x="897225" y="2706481"/>
            <a:chExt cx="1508700" cy="496161"/>
          </a:xfrm>
        </p:grpSpPr>
        <p:sp>
          <p:nvSpPr>
            <p:cNvPr id="2742" name="Google Shape;2742;p112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743" name="Google Shape;2743;p112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744" name="Google Shape;2744;p112"/>
          <p:cNvGrpSpPr/>
          <p:nvPr/>
        </p:nvGrpSpPr>
        <p:grpSpPr>
          <a:xfrm>
            <a:off x="8257425" y="2516447"/>
            <a:ext cx="532033" cy="497475"/>
            <a:chOff x="1561900" y="1536338"/>
            <a:chExt cx="834300" cy="800700"/>
          </a:xfrm>
        </p:grpSpPr>
        <p:sp>
          <p:nvSpPr>
            <p:cNvPr id="2745" name="Google Shape;2745;p112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46" name="Google Shape;2746;p112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2747" name="Google Shape;2747;p112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112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112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50" name="Google Shape;2750;p112"/>
          <p:cNvSpPr txBox="1"/>
          <p:nvPr/>
        </p:nvSpPr>
        <p:spPr>
          <a:xfrm>
            <a:off x="7958675" y="1599900"/>
            <a:ext cx="1157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 Medium"/>
                <a:ea typeface="Bodoni Moda Medium"/>
                <a:cs typeface="Bodoni Moda Medium"/>
                <a:sym typeface="Bodoni Moda Medium"/>
              </a:rPr>
              <a:t>Predicted Slots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2751" name="Google Shape;2751;p112"/>
          <p:cNvGrpSpPr/>
          <p:nvPr/>
        </p:nvGrpSpPr>
        <p:grpSpPr>
          <a:xfrm>
            <a:off x="8257425" y="1777871"/>
            <a:ext cx="532033" cy="497475"/>
            <a:chOff x="1561900" y="1536338"/>
            <a:chExt cx="834300" cy="800700"/>
          </a:xfrm>
        </p:grpSpPr>
        <p:sp>
          <p:nvSpPr>
            <p:cNvPr id="2752" name="Google Shape;2752;p112"/>
            <p:cNvSpPr/>
            <p:nvPr/>
          </p:nvSpPr>
          <p:spPr>
            <a:xfrm>
              <a:off x="1561900" y="1536338"/>
              <a:ext cx="834300" cy="800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3" name="Google Shape;2753;p112"/>
            <p:cNvGrpSpPr/>
            <p:nvPr/>
          </p:nvGrpSpPr>
          <p:grpSpPr>
            <a:xfrm>
              <a:off x="1693250" y="1615738"/>
              <a:ext cx="577500" cy="643223"/>
              <a:chOff x="910175" y="2176650"/>
              <a:chExt cx="577500" cy="790200"/>
            </a:xfrm>
          </p:grpSpPr>
          <p:sp>
            <p:nvSpPr>
              <p:cNvPr id="2754" name="Google Shape;2754;p112"/>
              <p:cNvSpPr/>
              <p:nvPr/>
            </p:nvSpPr>
            <p:spPr>
              <a:xfrm>
                <a:off x="9101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112"/>
              <p:cNvSpPr/>
              <p:nvPr/>
            </p:nvSpPr>
            <p:spPr>
              <a:xfrm>
                <a:off x="11387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112"/>
              <p:cNvSpPr/>
              <p:nvPr/>
            </p:nvSpPr>
            <p:spPr>
              <a:xfrm>
                <a:off x="1367375" y="2176650"/>
                <a:ext cx="120300" cy="79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757" name="Google Shape;2757;p112"/>
          <p:cNvCxnSpPr>
            <a:stCxn id="2758" idx="3"/>
            <a:endCxn id="2752" idx="1"/>
          </p:cNvCxnSpPr>
          <p:nvPr/>
        </p:nvCxnSpPr>
        <p:spPr>
          <a:xfrm>
            <a:off x="8090619" y="2026661"/>
            <a:ext cx="16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9" name="Google Shape;2759;p112"/>
          <p:cNvSpPr txBox="1"/>
          <p:nvPr/>
        </p:nvSpPr>
        <p:spPr>
          <a:xfrm>
            <a:off x="7782526" y="4614847"/>
            <a:ext cx="64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"/>
                <a:ea typeface="Bodoni Moda"/>
                <a:cs typeface="Bodoni Moda"/>
                <a:sym typeface="Bodoni Moda"/>
              </a:rPr>
              <a:t>Input 3</a:t>
            </a:r>
            <a:endParaRPr sz="1100">
              <a:latin typeface="Bodoni Moda"/>
              <a:ea typeface="Bodoni Moda"/>
              <a:cs typeface="Bodoni Moda"/>
              <a:sym typeface="Bodoni Moda"/>
            </a:endParaRPr>
          </a:p>
        </p:txBody>
      </p:sp>
      <p:grpSp>
        <p:nvGrpSpPr>
          <p:cNvPr id="2760" name="Google Shape;2760;p112"/>
          <p:cNvGrpSpPr/>
          <p:nvPr/>
        </p:nvGrpSpPr>
        <p:grpSpPr>
          <a:xfrm>
            <a:off x="8637021" y="4471907"/>
            <a:ext cx="229551" cy="48834"/>
            <a:chOff x="8714375" y="4605925"/>
            <a:chExt cx="359967" cy="78600"/>
          </a:xfrm>
        </p:grpSpPr>
        <p:sp>
          <p:nvSpPr>
            <p:cNvPr id="2761" name="Google Shape;2761;p112"/>
            <p:cNvSpPr/>
            <p:nvPr/>
          </p:nvSpPr>
          <p:spPr>
            <a:xfrm>
              <a:off x="8714375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762" name="Google Shape;2762;p112"/>
            <p:cNvSpPr/>
            <p:nvPr/>
          </p:nvSpPr>
          <p:spPr>
            <a:xfrm>
              <a:off x="8857009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763" name="Google Shape;2763;p112"/>
            <p:cNvSpPr/>
            <p:nvPr/>
          </p:nvSpPr>
          <p:spPr>
            <a:xfrm>
              <a:off x="8999642" y="4605925"/>
              <a:ext cx="74700" cy="786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cxnSp>
        <p:nvCxnSpPr>
          <p:cNvPr id="2764" name="Google Shape;2764;p112"/>
          <p:cNvCxnSpPr>
            <a:stCxn id="2740" idx="0"/>
            <a:endCxn id="2742" idx="0"/>
          </p:cNvCxnSpPr>
          <p:nvPr/>
        </p:nvCxnSpPr>
        <p:spPr>
          <a:xfrm rot="10800000">
            <a:off x="8085413" y="3535846"/>
            <a:ext cx="5100" cy="69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5" name="Google Shape;2765;p112"/>
          <p:cNvCxnSpPr>
            <a:stCxn id="2665" idx="0"/>
            <a:endCxn id="2702" idx="0"/>
          </p:cNvCxnSpPr>
          <p:nvPr/>
        </p:nvCxnSpPr>
        <p:spPr>
          <a:xfrm rot="10800000">
            <a:off x="5801931" y="3535846"/>
            <a:ext cx="5100" cy="69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6" name="Google Shape;2766;p112"/>
          <p:cNvCxnSpPr>
            <a:stCxn id="2666" idx="0"/>
            <a:endCxn id="2668" idx="0"/>
          </p:cNvCxnSpPr>
          <p:nvPr/>
        </p:nvCxnSpPr>
        <p:spPr>
          <a:xfrm rot="10800000">
            <a:off x="3560985" y="3535846"/>
            <a:ext cx="900" cy="69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7" name="Google Shape;2767;p112"/>
          <p:cNvCxnSpPr>
            <a:stCxn id="2689" idx="2"/>
            <a:endCxn id="2679" idx="0"/>
          </p:cNvCxnSpPr>
          <p:nvPr/>
        </p:nvCxnSpPr>
        <p:spPr>
          <a:xfrm flipH="1">
            <a:off x="4738240" y="4070938"/>
            <a:ext cx="300" cy="15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98" name="Google Shape;269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846" y="4366140"/>
            <a:ext cx="504975" cy="16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279" y="4365354"/>
            <a:ext cx="504975" cy="17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8" name="Google Shape;2768;p112"/>
          <p:cNvPicPr preferRelativeResize="0"/>
          <p:nvPr/>
        </p:nvPicPr>
        <p:blipFill rotWithShape="1">
          <a:blip r:embed="rId5">
            <a:alphaModFix/>
          </a:blip>
          <a:srcRect b="9836" l="0" r="0" t="0"/>
          <a:stretch/>
        </p:blipFill>
        <p:spPr>
          <a:xfrm>
            <a:off x="8206772" y="2298624"/>
            <a:ext cx="633322" cy="173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9" name="Google Shape;2769;p112"/>
          <p:cNvCxnSpPr>
            <a:endCxn id="2671" idx="1"/>
          </p:cNvCxnSpPr>
          <p:nvPr/>
        </p:nvCxnSpPr>
        <p:spPr>
          <a:xfrm rot="-5400000">
            <a:off x="3492539" y="2833434"/>
            <a:ext cx="462600" cy="326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0" name="Google Shape;2770;p112"/>
          <p:cNvCxnSpPr>
            <a:stCxn id="2671" idx="3"/>
            <a:endCxn id="2677" idx="2"/>
          </p:cNvCxnSpPr>
          <p:nvPr/>
        </p:nvCxnSpPr>
        <p:spPr>
          <a:xfrm>
            <a:off x="4418922" y="2765184"/>
            <a:ext cx="319500" cy="473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1" name="Google Shape;2771;p112"/>
          <p:cNvCxnSpPr>
            <a:endCxn id="2731" idx="1"/>
          </p:cNvCxnSpPr>
          <p:nvPr/>
        </p:nvCxnSpPr>
        <p:spPr>
          <a:xfrm rot="-5400000">
            <a:off x="5727946" y="2839284"/>
            <a:ext cx="462600" cy="31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2" name="Google Shape;2772;p112"/>
          <p:cNvCxnSpPr>
            <a:stCxn id="2731" idx="3"/>
            <a:endCxn id="2705" idx="2"/>
          </p:cNvCxnSpPr>
          <p:nvPr/>
        </p:nvCxnSpPr>
        <p:spPr>
          <a:xfrm>
            <a:off x="6648479" y="2765184"/>
            <a:ext cx="368100" cy="473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3" name="Google Shape;2773;p112"/>
          <p:cNvCxnSpPr>
            <a:endCxn id="2745" idx="1"/>
          </p:cNvCxnSpPr>
          <p:nvPr/>
        </p:nvCxnSpPr>
        <p:spPr>
          <a:xfrm rot="-5400000">
            <a:off x="7940175" y="2910534"/>
            <a:ext cx="462600" cy="171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4" name="Google Shape;2774;p112"/>
          <p:cNvCxnSpPr>
            <a:stCxn id="2731" idx="3"/>
            <a:endCxn id="2775" idx="1"/>
          </p:cNvCxnSpPr>
          <p:nvPr/>
        </p:nvCxnSpPr>
        <p:spPr>
          <a:xfrm flipH="1" rot="10800000">
            <a:off x="6648479" y="2084784"/>
            <a:ext cx="672300" cy="6804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6" name="Google Shape;2776;p112"/>
          <p:cNvCxnSpPr>
            <a:stCxn id="2675" idx="3"/>
            <a:endCxn id="2777" idx="1"/>
          </p:cNvCxnSpPr>
          <p:nvPr/>
        </p:nvCxnSpPr>
        <p:spPr>
          <a:xfrm flipH="1" rot="10800000">
            <a:off x="4338922" y="1966096"/>
            <a:ext cx="2982000" cy="799500"/>
          </a:xfrm>
          <a:prstGeom prst="bentConnector3">
            <a:avLst>
              <a:gd fmla="val 48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78" name="Google Shape;2778;p112"/>
          <p:cNvGrpSpPr/>
          <p:nvPr/>
        </p:nvGrpSpPr>
        <p:grpSpPr>
          <a:xfrm>
            <a:off x="7320871" y="1872516"/>
            <a:ext cx="769748" cy="308289"/>
            <a:chOff x="6717900" y="407050"/>
            <a:chExt cx="1140199" cy="496200"/>
          </a:xfrm>
        </p:grpSpPr>
        <p:grpSp>
          <p:nvGrpSpPr>
            <p:cNvPr id="2779" name="Google Shape;2779;p112"/>
            <p:cNvGrpSpPr/>
            <p:nvPr/>
          </p:nvGrpSpPr>
          <p:grpSpPr>
            <a:xfrm>
              <a:off x="6722506" y="407050"/>
              <a:ext cx="1135593" cy="496200"/>
              <a:chOff x="515575" y="1432825"/>
              <a:chExt cx="1411200" cy="496200"/>
            </a:xfrm>
          </p:grpSpPr>
          <p:sp>
            <p:nvSpPr>
              <p:cNvPr id="2758" name="Google Shape;2758;p112"/>
              <p:cNvSpPr/>
              <p:nvPr/>
            </p:nvSpPr>
            <p:spPr>
              <a:xfrm>
                <a:off x="515575" y="1432825"/>
                <a:ext cx="1411200" cy="496200"/>
              </a:xfrm>
              <a:prstGeom prst="rect">
                <a:avLst/>
              </a:prstGeom>
              <a:solidFill>
                <a:srgbClr val="FFE599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2780" name="Google Shape;2780;p112"/>
              <p:cNvSpPr txBox="1"/>
              <p:nvPr/>
            </p:nvSpPr>
            <p:spPr>
              <a:xfrm>
                <a:off x="573266" y="1480824"/>
                <a:ext cx="1288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0" spcFirstLastPara="1" rIns="0" wrap="square" tIns="540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Predictor</a:t>
                </a:r>
                <a:endParaRPr sz="12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sp>
          <p:nvSpPr>
            <p:cNvPr id="2777" name="Google Shape;2777;p112"/>
            <p:cNvSpPr/>
            <p:nvPr/>
          </p:nvSpPr>
          <p:spPr>
            <a:xfrm>
              <a:off x="6717900" y="532650"/>
              <a:ext cx="52475" cy="50175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775" name="Google Shape;2775;p112"/>
            <p:cNvSpPr/>
            <p:nvPr/>
          </p:nvSpPr>
          <p:spPr>
            <a:xfrm>
              <a:off x="6717900" y="723850"/>
              <a:ext cx="52475" cy="50175"/>
            </a:xfrm>
            <a:prstGeom prst="flowChartDecision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2781" name="Google Shape;2781;p112"/>
          <p:cNvSpPr txBox="1"/>
          <p:nvPr/>
        </p:nvSpPr>
        <p:spPr>
          <a:xfrm>
            <a:off x="8014700" y="3001325"/>
            <a:ext cx="1032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Bodoni Moda Medium"/>
                <a:ea typeface="Bodoni Moda Medium"/>
                <a:cs typeface="Bodoni Moda Medium"/>
                <a:sym typeface="Bodoni Moda Medium"/>
              </a:rPr>
              <a:t>Object Slots</a:t>
            </a:r>
            <a:endParaRPr sz="11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2782" name="Google Shape;2782;p112"/>
          <p:cNvGrpSpPr/>
          <p:nvPr/>
        </p:nvGrpSpPr>
        <p:grpSpPr>
          <a:xfrm>
            <a:off x="3075235" y="3227543"/>
            <a:ext cx="962098" cy="308265"/>
            <a:chOff x="897225" y="2706481"/>
            <a:chExt cx="1508700" cy="496161"/>
          </a:xfrm>
        </p:grpSpPr>
        <p:sp>
          <p:nvSpPr>
            <p:cNvPr id="2783" name="Google Shape;2783;p112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784" name="Google Shape;2784;p112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Encoder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grpSp>
        <p:nvGrpSpPr>
          <p:cNvPr id="2785" name="Google Shape;2785;p112"/>
          <p:cNvGrpSpPr/>
          <p:nvPr/>
        </p:nvGrpSpPr>
        <p:grpSpPr>
          <a:xfrm>
            <a:off x="4252745" y="3238231"/>
            <a:ext cx="962098" cy="308265"/>
            <a:chOff x="897225" y="2706481"/>
            <a:chExt cx="1508700" cy="496161"/>
          </a:xfrm>
        </p:grpSpPr>
        <p:sp>
          <p:nvSpPr>
            <p:cNvPr id="2786" name="Google Shape;2786;p112"/>
            <p:cNvSpPr/>
            <p:nvPr/>
          </p:nvSpPr>
          <p:spPr>
            <a:xfrm flipH="1" rot="10800000">
              <a:off x="897225" y="2706481"/>
              <a:ext cx="1508700" cy="496161"/>
            </a:xfrm>
            <a:prstGeom prst="flowChartManualOperation">
              <a:avLst/>
            </a:prstGeom>
            <a:solidFill>
              <a:srgbClr val="FFE599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787" name="Google Shape;2787;p112"/>
            <p:cNvSpPr txBox="1"/>
            <p:nvPr/>
          </p:nvSpPr>
          <p:spPr>
            <a:xfrm>
              <a:off x="1034175" y="2769911"/>
              <a:ext cx="123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54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Bodoni Moda Medium"/>
                  <a:ea typeface="Bodoni Moda Medium"/>
                  <a:cs typeface="Bodoni Moda Medium"/>
                  <a:sym typeface="Bodoni Moda Medium"/>
                </a:rPr>
                <a:t>Decoder</a:t>
              </a:r>
              <a:endParaRPr sz="1200">
                <a:latin typeface="Bodoni Moda Medium"/>
                <a:ea typeface="Bodoni Moda Medium"/>
                <a:cs typeface="Bodoni Moda Medium"/>
                <a:sym typeface="Bodoni Moda Medium"/>
              </a:endParaRPr>
            </a:p>
          </p:txBody>
        </p:sp>
      </p:grpSp>
      <p:sp>
        <p:nvSpPr>
          <p:cNvPr id="2788" name="Google Shape;2788;p112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3" name="Google Shape;2793;p113"/>
          <p:cNvCxnSpPr/>
          <p:nvPr/>
        </p:nvCxnSpPr>
        <p:spPr>
          <a:xfrm flipH="1" rot="10800000">
            <a:off x="6593725" y="4152100"/>
            <a:ext cx="242100" cy="29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4" name="Google Shape;2794;p113"/>
          <p:cNvCxnSpPr>
            <a:endCxn id="2795" idx="1"/>
          </p:cNvCxnSpPr>
          <p:nvPr/>
        </p:nvCxnSpPr>
        <p:spPr>
          <a:xfrm>
            <a:off x="6547621" y="3794400"/>
            <a:ext cx="177900" cy="23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6" name="Google Shape;2796;p113"/>
          <p:cNvCxnSpPr/>
          <p:nvPr/>
        </p:nvCxnSpPr>
        <p:spPr>
          <a:xfrm flipH="1" rot="10800000">
            <a:off x="6611175" y="2746725"/>
            <a:ext cx="224700" cy="28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7" name="Google Shape;2797;p113"/>
          <p:cNvCxnSpPr>
            <a:endCxn id="2798" idx="1"/>
          </p:cNvCxnSpPr>
          <p:nvPr/>
        </p:nvCxnSpPr>
        <p:spPr>
          <a:xfrm>
            <a:off x="6547621" y="2389082"/>
            <a:ext cx="177900" cy="23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9" name="Google Shape;2799;p113"/>
          <p:cNvCxnSpPr>
            <a:endCxn id="2800" idx="1"/>
          </p:cNvCxnSpPr>
          <p:nvPr/>
        </p:nvCxnSpPr>
        <p:spPr>
          <a:xfrm>
            <a:off x="6522121" y="1263482"/>
            <a:ext cx="203400" cy="21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1" name="Google Shape;2801;p113"/>
          <p:cNvCxnSpPr>
            <a:stCxn id="2800" idx="6"/>
          </p:cNvCxnSpPr>
          <p:nvPr/>
        </p:nvCxnSpPr>
        <p:spPr>
          <a:xfrm flipH="1" rot="10800000">
            <a:off x="6894525" y="1545525"/>
            <a:ext cx="145200" cy="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2" name="Google Shape;2802;p113"/>
          <p:cNvCxnSpPr/>
          <p:nvPr/>
        </p:nvCxnSpPr>
        <p:spPr>
          <a:xfrm flipH="1" rot="10800000">
            <a:off x="6609800" y="1603500"/>
            <a:ext cx="226200" cy="27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03" name="Google Shape;2803;p113"/>
          <p:cNvPicPr preferRelativeResize="0"/>
          <p:nvPr/>
        </p:nvPicPr>
        <p:blipFill rotWithShape="1">
          <a:blip r:embed="rId3">
            <a:alphaModFix/>
          </a:blip>
          <a:srcRect b="5384" l="30763" r="60386" t="6206"/>
          <a:stretch/>
        </p:blipFill>
        <p:spPr>
          <a:xfrm>
            <a:off x="6238725" y="1620000"/>
            <a:ext cx="396001" cy="39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0" name="Google Shape;2800;p113"/>
          <p:cNvSpPr/>
          <p:nvPr/>
        </p:nvSpPr>
        <p:spPr>
          <a:xfrm>
            <a:off x="6696525" y="1453575"/>
            <a:ext cx="1980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2804" name="Google Shape;2804;p113"/>
          <p:cNvSpPr/>
          <p:nvPr/>
        </p:nvSpPr>
        <p:spPr>
          <a:xfrm>
            <a:off x="6672813" y="1489713"/>
            <a:ext cx="1980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2805" name="Google Shape;2805;p113"/>
          <p:cNvSpPr/>
          <p:nvPr/>
        </p:nvSpPr>
        <p:spPr>
          <a:xfrm rot="5400000">
            <a:off x="4689525" y="1469150"/>
            <a:ext cx="627900" cy="45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113"/>
          <p:cNvSpPr/>
          <p:nvPr/>
        </p:nvSpPr>
        <p:spPr>
          <a:xfrm rot="5400000">
            <a:off x="4967400" y="1265817"/>
            <a:ext cx="76800" cy="39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13"/>
          <p:cNvSpPr/>
          <p:nvPr/>
        </p:nvSpPr>
        <p:spPr>
          <a:xfrm rot="5400000">
            <a:off x="4967400" y="1384733"/>
            <a:ext cx="76800" cy="399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113"/>
          <p:cNvSpPr/>
          <p:nvPr/>
        </p:nvSpPr>
        <p:spPr>
          <a:xfrm rot="5400000">
            <a:off x="4967400" y="1720049"/>
            <a:ext cx="76800" cy="399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13"/>
          <p:cNvSpPr/>
          <p:nvPr/>
        </p:nvSpPr>
        <p:spPr>
          <a:xfrm rot="5400000">
            <a:off x="4686525" y="2522675"/>
            <a:ext cx="627900" cy="46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113"/>
          <p:cNvSpPr/>
          <p:nvPr/>
        </p:nvSpPr>
        <p:spPr>
          <a:xfrm rot="5400000">
            <a:off x="4967400" y="2322328"/>
            <a:ext cx="76800" cy="39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113"/>
          <p:cNvSpPr/>
          <p:nvPr/>
        </p:nvSpPr>
        <p:spPr>
          <a:xfrm rot="5400000">
            <a:off x="4967400" y="2441244"/>
            <a:ext cx="76800" cy="399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113"/>
          <p:cNvSpPr/>
          <p:nvPr/>
        </p:nvSpPr>
        <p:spPr>
          <a:xfrm rot="5400000">
            <a:off x="4967400" y="2776560"/>
            <a:ext cx="76800" cy="399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113"/>
          <p:cNvSpPr/>
          <p:nvPr/>
        </p:nvSpPr>
        <p:spPr>
          <a:xfrm rot="5400000">
            <a:off x="4693425" y="3958625"/>
            <a:ext cx="627900" cy="44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113"/>
          <p:cNvSpPr/>
          <p:nvPr/>
        </p:nvSpPr>
        <p:spPr>
          <a:xfrm rot="5400000">
            <a:off x="4967400" y="3751392"/>
            <a:ext cx="76800" cy="39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113"/>
          <p:cNvSpPr/>
          <p:nvPr/>
        </p:nvSpPr>
        <p:spPr>
          <a:xfrm rot="5400000">
            <a:off x="4967400" y="3870308"/>
            <a:ext cx="76800" cy="399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13"/>
          <p:cNvSpPr/>
          <p:nvPr/>
        </p:nvSpPr>
        <p:spPr>
          <a:xfrm rot="5400000">
            <a:off x="4967400" y="4205624"/>
            <a:ext cx="76800" cy="399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13"/>
          <p:cNvSpPr/>
          <p:nvPr/>
        </p:nvSpPr>
        <p:spPr>
          <a:xfrm rot="5400000">
            <a:off x="3272450" y="1458800"/>
            <a:ext cx="627900" cy="47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113"/>
          <p:cNvSpPr/>
          <p:nvPr/>
        </p:nvSpPr>
        <p:spPr>
          <a:xfrm rot="5400000">
            <a:off x="3545400" y="1265817"/>
            <a:ext cx="76800" cy="39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13"/>
          <p:cNvSpPr/>
          <p:nvPr/>
        </p:nvSpPr>
        <p:spPr>
          <a:xfrm rot="5400000">
            <a:off x="3545400" y="1384733"/>
            <a:ext cx="76800" cy="399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13"/>
          <p:cNvSpPr/>
          <p:nvPr/>
        </p:nvSpPr>
        <p:spPr>
          <a:xfrm rot="5400000">
            <a:off x="3545400" y="1720049"/>
            <a:ext cx="76800" cy="399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13"/>
          <p:cNvSpPr/>
          <p:nvPr/>
        </p:nvSpPr>
        <p:spPr>
          <a:xfrm rot="5400000">
            <a:off x="3278075" y="224775"/>
            <a:ext cx="627900" cy="48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2" name="Google Shape;2822;p113"/>
          <p:cNvCxnSpPr/>
          <p:nvPr/>
        </p:nvCxnSpPr>
        <p:spPr>
          <a:xfrm flipH="1" rot="10800000">
            <a:off x="6534750" y="1657775"/>
            <a:ext cx="242700" cy="23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3" name="Google Shape;2823;p113"/>
          <p:cNvSpPr/>
          <p:nvPr/>
        </p:nvSpPr>
        <p:spPr>
          <a:xfrm rot="5400000">
            <a:off x="3545400" y="34030"/>
            <a:ext cx="76800" cy="399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13"/>
          <p:cNvSpPr/>
          <p:nvPr/>
        </p:nvSpPr>
        <p:spPr>
          <a:xfrm rot="5400000">
            <a:off x="3545400" y="152945"/>
            <a:ext cx="76800" cy="399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13"/>
          <p:cNvSpPr/>
          <p:nvPr/>
        </p:nvSpPr>
        <p:spPr>
          <a:xfrm rot="5400000">
            <a:off x="3545400" y="488261"/>
            <a:ext cx="76800" cy="399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6" name="Google Shape;2826;p113"/>
          <p:cNvCxnSpPr>
            <a:stCxn id="2805" idx="3"/>
            <a:endCxn id="2827" idx="1"/>
          </p:cNvCxnSpPr>
          <p:nvPr/>
        </p:nvCxnSpPr>
        <p:spPr>
          <a:xfrm rot="5400000">
            <a:off x="4109925" y="1860050"/>
            <a:ext cx="742500" cy="1044600"/>
          </a:xfrm>
          <a:prstGeom prst="curvedConnector4">
            <a:avLst>
              <a:gd fmla="val 47419" name="adj1"/>
              <a:gd fmla="val 138441" name="adj2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28" name="Google Shape;2828;p113"/>
          <p:cNvCxnSpPr>
            <a:stCxn id="2812" idx="3"/>
            <a:endCxn id="2829" idx="0"/>
          </p:cNvCxnSpPr>
          <p:nvPr/>
        </p:nvCxnSpPr>
        <p:spPr>
          <a:xfrm rot="5400000">
            <a:off x="4440150" y="2870610"/>
            <a:ext cx="421500" cy="709800"/>
          </a:xfrm>
          <a:prstGeom prst="curvedConnector3">
            <a:avLst>
              <a:gd fmla="val 50002" name="adj1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30" name="Google Shape;2830;p113"/>
          <p:cNvSpPr/>
          <p:nvPr/>
        </p:nvSpPr>
        <p:spPr>
          <a:xfrm rot="5400000">
            <a:off x="2584913" y="94575"/>
            <a:ext cx="654000" cy="741600"/>
          </a:xfrm>
          <a:prstGeom prst="trapezoid">
            <a:avLst>
              <a:gd fmla="val 25000" name="adj"/>
            </a:avLst>
          </a:prstGeom>
          <a:solidFill>
            <a:srgbClr val="F0D4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13"/>
          <p:cNvSpPr txBox="1"/>
          <p:nvPr/>
        </p:nvSpPr>
        <p:spPr>
          <a:xfrm>
            <a:off x="2459738" y="311463"/>
            <a:ext cx="90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Object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Encoder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832" name="Google Shape;2832;p113"/>
          <p:cNvSpPr/>
          <p:nvPr/>
        </p:nvSpPr>
        <p:spPr>
          <a:xfrm>
            <a:off x="3574162" y="433263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113"/>
          <p:cNvSpPr/>
          <p:nvPr/>
        </p:nvSpPr>
        <p:spPr>
          <a:xfrm>
            <a:off x="3574162" y="509463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113"/>
          <p:cNvSpPr/>
          <p:nvPr/>
        </p:nvSpPr>
        <p:spPr>
          <a:xfrm>
            <a:off x="3557944" y="585663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113"/>
          <p:cNvSpPr/>
          <p:nvPr/>
        </p:nvSpPr>
        <p:spPr>
          <a:xfrm>
            <a:off x="3564000" y="1665050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13"/>
          <p:cNvSpPr/>
          <p:nvPr/>
        </p:nvSpPr>
        <p:spPr>
          <a:xfrm>
            <a:off x="3564000" y="1741250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113"/>
          <p:cNvSpPr/>
          <p:nvPr/>
        </p:nvSpPr>
        <p:spPr>
          <a:xfrm>
            <a:off x="3564000" y="1817450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113"/>
          <p:cNvSpPr/>
          <p:nvPr/>
        </p:nvSpPr>
        <p:spPr>
          <a:xfrm>
            <a:off x="4989372" y="1663363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113"/>
          <p:cNvSpPr/>
          <p:nvPr/>
        </p:nvSpPr>
        <p:spPr>
          <a:xfrm>
            <a:off x="4989372" y="1739563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113"/>
          <p:cNvSpPr/>
          <p:nvPr/>
        </p:nvSpPr>
        <p:spPr>
          <a:xfrm>
            <a:off x="4989372" y="1815763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113"/>
          <p:cNvSpPr/>
          <p:nvPr/>
        </p:nvSpPr>
        <p:spPr>
          <a:xfrm>
            <a:off x="4985472" y="4148913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113"/>
          <p:cNvSpPr/>
          <p:nvPr/>
        </p:nvSpPr>
        <p:spPr>
          <a:xfrm>
            <a:off x="4985472" y="4225113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13"/>
          <p:cNvSpPr/>
          <p:nvPr/>
        </p:nvSpPr>
        <p:spPr>
          <a:xfrm>
            <a:off x="4985472" y="4301313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13"/>
          <p:cNvSpPr/>
          <p:nvPr/>
        </p:nvSpPr>
        <p:spPr>
          <a:xfrm>
            <a:off x="4982472" y="2723274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13"/>
          <p:cNvSpPr/>
          <p:nvPr/>
        </p:nvSpPr>
        <p:spPr>
          <a:xfrm>
            <a:off x="4982472" y="2799474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113"/>
          <p:cNvSpPr/>
          <p:nvPr/>
        </p:nvSpPr>
        <p:spPr>
          <a:xfrm>
            <a:off x="4982472" y="2875674"/>
            <a:ext cx="36000" cy="36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13"/>
          <p:cNvSpPr/>
          <p:nvPr/>
        </p:nvSpPr>
        <p:spPr>
          <a:xfrm rot="5400000">
            <a:off x="2594600" y="1324375"/>
            <a:ext cx="654000" cy="740700"/>
          </a:xfrm>
          <a:prstGeom prst="trapezoid">
            <a:avLst>
              <a:gd fmla="val 25000" name="adj"/>
            </a:avLst>
          </a:prstGeom>
          <a:solidFill>
            <a:srgbClr val="F0D4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113"/>
          <p:cNvSpPr txBox="1"/>
          <p:nvPr/>
        </p:nvSpPr>
        <p:spPr>
          <a:xfrm>
            <a:off x="2456475" y="1540825"/>
            <a:ext cx="9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Bodoni Moda Medium"/>
                <a:ea typeface="Bodoni Moda Medium"/>
                <a:cs typeface="Bodoni Moda Medium"/>
                <a:sym typeface="Bodoni Moda Medium"/>
              </a:rPr>
              <a:t>Object</a:t>
            </a:r>
            <a:endParaRPr sz="1000">
              <a:solidFill>
                <a:schemeClr val="dk1"/>
              </a:solidFill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Bodoni Moda Medium"/>
                <a:ea typeface="Bodoni Moda Medium"/>
                <a:cs typeface="Bodoni Moda Medium"/>
                <a:sym typeface="Bodoni Moda Medium"/>
              </a:rPr>
              <a:t>Encoder</a:t>
            </a:r>
            <a:endParaRPr sz="1000">
              <a:solidFill>
                <a:schemeClr val="dk1"/>
              </a:solidFill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grpSp>
        <p:nvGrpSpPr>
          <p:cNvPr id="2849" name="Google Shape;2849;p113"/>
          <p:cNvGrpSpPr/>
          <p:nvPr/>
        </p:nvGrpSpPr>
        <p:grpSpPr>
          <a:xfrm>
            <a:off x="3569715" y="1057686"/>
            <a:ext cx="54025" cy="256911"/>
            <a:chOff x="3569715" y="990311"/>
            <a:chExt cx="54025" cy="256911"/>
          </a:xfrm>
        </p:grpSpPr>
        <p:sp>
          <p:nvSpPr>
            <p:cNvPr id="2850" name="Google Shape;2850;p113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13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13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3" name="Google Shape;2853;p113"/>
          <p:cNvGrpSpPr/>
          <p:nvPr/>
        </p:nvGrpSpPr>
        <p:grpSpPr>
          <a:xfrm>
            <a:off x="5271766" y="1259549"/>
            <a:ext cx="766790" cy="863970"/>
            <a:chOff x="5271766" y="1259549"/>
            <a:chExt cx="766790" cy="863970"/>
          </a:xfrm>
        </p:grpSpPr>
        <p:grpSp>
          <p:nvGrpSpPr>
            <p:cNvPr id="2854" name="Google Shape;2854;p113"/>
            <p:cNvGrpSpPr/>
            <p:nvPr/>
          </p:nvGrpSpPr>
          <p:grpSpPr>
            <a:xfrm>
              <a:off x="5335112" y="1259549"/>
              <a:ext cx="703443" cy="649684"/>
              <a:chOff x="5609400" y="1370138"/>
              <a:chExt cx="740700" cy="654000"/>
            </a:xfrm>
          </p:grpSpPr>
          <p:sp>
            <p:nvSpPr>
              <p:cNvPr id="2855" name="Google Shape;2855;p113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113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-Centric</a:t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Decoder</a:t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2857" name="Google Shape;2857;p113"/>
            <p:cNvGrpSpPr/>
            <p:nvPr/>
          </p:nvGrpSpPr>
          <p:grpSpPr>
            <a:xfrm>
              <a:off x="5306977" y="1361949"/>
              <a:ext cx="703443" cy="649684"/>
              <a:chOff x="5609400" y="1370138"/>
              <a:chExt cx="740700" cy="654000"/>
            </a:xfrm>
          </p:grpSpPr>
          <p:sp>
            <p:nvSpPr>
              <p:cNvPr id="2858" name="Google Shape;2858;p113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113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2860" name="Google Shape;2860;p113"/>
            <p:cNvGrpSpPr/>
            <p:nvPr/>
          </p:nvGrpSpPr>
          <p:grpSpPr>
            <a:xfrm>
              <a:off x="5271766" y="1473836"/>
              <a:ext cx="703443" cy="649684"/>
              <a:chOff x="5609400" y="1370138"/>
              <a:chExt cx="740700" cy="654000"/>
            </a:xfrm>
          </p:grpSpPr>
          <p:sp>
            <p:nvSpPr>
              <p:cNvPr id="2861" name="Google Shape;2861;p113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113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</a:t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Decoder</a:t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</p:grpSp>
      <p:sp>
        <p:nvSpPr>
          <p:cNvPr id="2863" name="Google Shape;2863;p113"/>
          <p:cNvSpPr/>
          <p:nvPr/>
        </p:nvSpPr>
        <p:spPr>
          <a:xfrm>
            <a:off x="6643875" y="1527163"/>
            <a:ext cx="1980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grpSp>
        <p:nvGrpSpPr>
          <p:cNvPr id="2864" name="Google Shape;2864;p113"/>
          <p:cNvGrpSpPr/>
          <p:nvPr/>
        </p:nvGrpSpPr>
        <p:grpSpPr>
          <a:xfrm>
            <a:off x="2806328" y="888586"/>
            <a:ext cx="54025" cy="256911"/>
            <a:chOff x="3569715" y="990311"/>
            <a:chExt cx="54025" cy="256911"/>
          </a:xfrm>
        </p:grpSpPr>
        <p:sp>
          <p:nvSpPr>
            <p:cNvPr id="2865" name="Google Shape;2865;p113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13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13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8" name="Google Shape;2868;p113"/>
          <p:cNvGrpSpPr/>
          <p:nvPr/>
        </p:nvGrpSpPr>
        <p:grpSpPr>
          <a:xfrm>
            <a:off x="3569722" y="3402000"/>
            <a:ext cx="54025" cy="256937"/>
            <a:chOff x="3569715" y="990311"/>
            <a:chExt cx="54025" cy="256911"/>
          </a:xfrm>
        </p:grpSpPr>
        <p:sp>
          <p:nvSpPr>
            <p:cNvPr id="2869" name="Google Shape;2869;p113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13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13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2" name="Google Shape;2872;p113"/>
          <p:cNvGrpSpPr/>
          <p:nvPr/>
        </p:nvGrpSpPr>
        <p:grpSpPr>
          <a:xfrm>
            <a:off x="4926440" y="3423371"/>
            <a:ext cx="54025" cy="256911"/>
            <a:chOff x="3569715" y="990311"/>
            <a:chExt cx="54025" cy="256911"/>
          </a:xfrm>
        </p:grpSpPr>
        <p:sp>
          <p:nvSpPr>
            <p:cNvPr id="2873" name="Google Shape;2873;p113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13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13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76" name="Google Shape;2876;p113"/>
          <p:cNvCxnSpPr>
            <a:stCxn id="2829" idx="2"/>
            <a:endCxn id="2877" idx="1"/>
          </p:cNvCxnSpPr>
          <p:nvPr/>
        </p:nvCxnSpPr>
        <p:spPr>
          <a:xfrm rot="5400000">
            <a:off x="3828050" y="3714675"/>
            <a:ext cx="605400" cy="330600"/>
          </a:xfrm>
          <a:prstGeom prst="curvedConnector4">
            <a:avLst>
              <a:gd fmla="val 46832" name="adj1"/>
              <a:gd fmla="val 200923" name="adj2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78" name="Google Shape;2878;p113"/>
          <p:cNvSpPr/>
          <p:nvPr/>
        </p:nvSpPr>
        <p:spPr>
          <a:xfrm>
            <a:off x="3965425" y="41625"/>
            <a:ext cx="683400" cy="4699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Object-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Centric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odoni Moda Medium"/>
                <a:ea typeface="Bodoni Moda Medium"/>
                <a:cs typeface="Bodoni Moda Medium"/>
                <a:sym typeface="Bodoni Moda Medium"/>
              </a:rPr>
              <a:t> Predictor</a:t>
            </a:r>
            <a:endParaRPr sz="1000">
              <a:latin typeface="Bodoni Moda Medium"/>
              <a:ea typeface="Bodoni Moda Medium"/>
              <a:cs typeface="Bodoni Moda Medium"/>
              <a:sym typeface="Bodoni Moda Medium"/>
            </a:endParaRPr>
          </a:p>
        </p:txBody>
      </p:sp>
      <p:sp>
        <p:nvSpPr>
          <p:cNvPr id="2829" name="Google Shape;2829;p113"/>
          <p:cNvSpPr/>
          <p:nvPr/>
        </p:nvSpPr>
        <p:spPr>
          <a:xfrm>
            <a:off x="4218500" y="3436275"/>
            <a:ext cx="1551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13"/>
          <p:cNvSpPr/>
          <p:nvPr/>
        </p:nvSpPr>
        <p:spPr>
          <a:xfrm>
            <a:off x="6155838" y="640022"/>
            <a:ext cx="21300" cy="21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13"/>
          <p:cNvSpPr/>
          <p:nvPr/>
        </p:nvSpPr>
        <p:spPr>
          <a:xfrm>
            <a:off x="6155838" y="640022"/>
            <a:ext cx="21300" cy="21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13"/>
          <p:cNvSpPr/>
          <p:nvPr/>
        </p:nvSpPr>
        <p:spPr>
          <a:xfrm>
            <a:off x="6155838" y="640022"/>
            <a:ext cx="21300" cy="21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13"/>
          <p:cNvSpPr/>
          <p:nvPr/>
        </p:nvSpPr>
        <p:spPr>
          <a:xfrm>
            <a:off x="6569208" y="640022"/>
            <a:ext cx="21300" cy="21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13"/>
          <p:cNvSpPr/>
          <p:nvPr/>
        </p:nvSpPr>
        <p:spPr>
          <a:xfrm>
            <a:off x="6569208" y="640022"/>
            <a:ext cx="21300" cy="21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113"/>
          <p:cNvSpPr/>
          <p:nvPr/>
        </p:nvSpPr>
        <p:spPr>
          <a:xfrm>
            <a:off x="6569208" y="640022"/>
            <a:ext cx="21300" cy="21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5" name="Google Shape;2885;p113"/>
          <p:cNvGrpSpPr/>
          <p:nvPr/>
        </p:nvGrpSpPr>
        <p:grpSpPr>
          <a:xfrm>
            <a:off x="5477024" y="513023"/>
            <a:ext cx="1544372" cy="421209"/>
            <a:chOff x="5475250" y="530218"/>
            <a:chExt cx="1411029" cy="422986"/>
          </a:xfrm>
        </p:grpSpPr>
        <p:pic>
          <p:nvPicPr>
            <p:cNvPr id="2886" name="Google Shape;2886;p113"/>
            <p:cNvPicPr preferRelativeResize="0"/>
            <p:nvPr/>
          </p:nvPicPr>
          <p:blipFill rotWithShape="1">
            <a:blip r:embed="rId4">
              <a:alphaModFix/>
            </a:blip>
            <a:srcRect b="0" l="87817" r="9311" t="0"/>
            <a:stretch/>
          </p:blipFill>
          <p:spPr>
            <a:xfrm>
              <a:off x="6337043" y="530218"/>
              <a:ext cx="98142" cy="4229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87" name="Google Shape;2887;p113"/>
            <p:cNvGrpSpPr/>
            <p:nvPr/>
          </p:nvGrpSpPr>
          <p:grpSpPr>
            <a:xfrm rot="5400000">
              <a:off x="5983985" y="592692"/>
              <a:ext cx="374640" cy="297780"/>
              <a:chOff x="1411707" y="1536337"/>
              <a:chExt cx="984600" cy="800700"/>
            </a:xfrm>
          </p:grpSpPr>
          <p:sp>
            <p:nvSpPr>
              <p:cNvPr id="2888" name="Google Shape;2888;p113"/>
              <p:cNvSpPr/>
              <p:nvPr/>
            </p:nvSpPr>
            <p:spPr>
              <a:xfrm>
                <a:off x="1411707" y="1536337"/>
                <a:ext cx="984600" cy="800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89" name="Google Shape;2889;p113"/>
              <p:cNvGrpSpPr/>
              <p:nvPr/>
            </p:nvGrpSpPr>
            <p:grpSpPr>
              <a:xfrm>
                <a:off x="1480728" y="1615074"/>
                <a:ext cx="832596" cy="643223"/>
                <a:chOff x="697653" y="2175834"/>
                <a:chExt cx="832596" cy="790200"/>
              </a:xfrm>
            </p:grpSpPr>
            <p:sp>
              <p:nvSpPr>
                <p:cNvPr id="2890" name="Google Shape;2890;p113"/>
                <p:cNvSpPr/>
                <p:nvPr/>
              </p:nvSpPr>
              <p:spPr>
                <a:xfrm>
                  <a:off x="697653" y="2175834"/>
                  <a:ext cx="120300" cy="790200"/>
                </a:xfrm>
                <a:prstGeom prst="rect">
                  <a:avLst/>
                </a:prstGeom>
                <a:solidFill>
                  <a:srgbClr val="93C47D"/>
                </a:solidFill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1" name="Google Shape;2891;p113"/>
                <p:cNvSpPr/>
                <p:nvPr/>
              </p:nvSpPr>
              <p:spPr>
                <a:xfrm>
                  <a:off x="884129" y="2175834"/>
                  <a:ext cx="120300" cy="790200"/>
                </a:xfrm>
                <a:prstGeom prst="rect">
                  <a:avLst/>
                </a:prstGeom>
                <a:solidFill>
                  <a:srgbClr val="F1C232"/>
                </a:solidFill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2" name="Google Shape;2892;p113"/>
                <p:cNvSpPr/>
                <p:nvPr/>
              </p:nvSpPr>
              <p:spPr>
                <a:xfrm>
                  <a:off x="1409950" y="2175834"/>
                  <a:ext cx="120300" cy="790200"/>
                </a:xfrm>
                <a:prstGeom prst="rect">
                  <a:avLst/>
                </a:prstGeom>
                <a:solidFill>
                  <a:srgbClr val="E06666"/>
                </a:solidFill>
                <a:ln cap="flat" cmpd="sng" w="9525">
                  <a:solidFill>
                    <a:srgbClr val="38761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93" name="Google Shape;2893;p113"/>
            <p:cNvGrpSpPr/>
            <p:nvPr/>
          </p:nvGrpSpPr>
          <p:grpSpPr>
            <a:xfrm rot="5400000">
              <a:off x="6397390" y="592451"/>
              <a:ext cx="374640" cy="298261"/>
              <a:chOff x="1411707" y="1536337"/>
              <a:chExt cx="984600" cy="800700"/>
            </a:xfrm>
          </p:grpSpPr>
          <p:sp>
            <p:nvSpPr>
              <p:cNvPr id="2894" name="Google Shape;2894;p113"/>
              <p:cNvSpPr/>
              <p:nvPr/>
            </p:nvSpPr>
            <p:spPr>
              <a:xfrm>
                <a:off x="1411707" y="1536337"/>
                <a:ext cx="984600" cy="800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95" name="Google Shape;2895;p113"/>
              <p:cNvGrpSpPr/>
              <p:nvPr/>
            </p:nvGrpSpPr>
            <p:grpSpPr>
              <a:xfrm>
                <a:off x="1480728" y="1615074"/>
                <a:ext cx="832596" cy="643223"/>
                <a:chOff x="697653" y="2175834"/>
                <a:chExt cx="832596" cy="790200"/>
              </a:xfrm>
            </p:grpSpPr>
            <p:sp>
              <p:nvSpPr>
                <p:cNvPr id="2896" name="Google Shape;2896;p113"/>
                <p:cNvSpPr/>
                <p:nvPr/>
              </p:nvSpPr>
              <p:spPr>
                <a:xfrm>
                  <a:off x="697653" y="2175834"/>
                  <a:ext cx="120300" cy="790200"/>
                </a:xfrm>
                <a:prstGeom prst="rect">
                  <a:avLst/>
                </a:prstGeom>
                <a:solidFill>
                  <a:srgbClr val="93C47D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7" name="Google Shape;2897;p113"/>
                <p:cNvSpPr/>
                <p:nvPr/>
              </p:nvSpPr>
              <p:spPr>
                <a:xfrm>
                  <a:off x="884129" y="2175834"/>
                  <a:ext cx="120300" cy="790200"/>
                </a:xfrm>
                <a:prstGeom prst="rect">
                  <a:avLst/>
                </a:prstGeom>
                <a:solidFill>
                  <a:srgbClr val="F1C232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8" name="Google Shape;2898;p113"/>
                <p:cNvSpPr/>
                <p:nvPr/>
              </p:nvSpPr>
              <p:spPr>
                <a:xfrm>
                  <a:off x="1409950" y="2175834"/>
                  <a:ext cx="120300" cy="790200"/>
                </a:xfrm>
                <a:prstGeom prst="rect">
                  <a:avLst/>
                </a:prstGeom>
                <a:solidFill>
                  <a:srgbClr val="E06666"/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899" name="Google Shape;2899;p113"/>
            <p:cNvPicPr preferRelativeResize="0"/>
            <p:nvPr/>
          </p:nvPicPr>
          <p:blipFill rotWithShape="1">
            <a:blip r:embed="rId4">
              <a:alphaModFix/>
            </a:blip>
            <a:srcRect b="0" l="65911" r="17436" t="11418"/>
            <a:stretch/>
          </p:blipFill>
          <p:spPr>
            <a:xfrm>
              <a:off x="5475250" y="554378"/>
              <a:ext cx="499986" cy="374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0" name="Google Shape;2900;p113"/>
            <p:cNvPicPr preferRelativeResize="0"/>
            <p:nvPr/>
          </p:nvPicPr>
          <p:blipFill rotWithShape="1">
            <a:blip r:embed="rId4">
              <a:alphaModFix/>
            </a:blip>
            <a:srcRect b="-3123" l="96907" r="-639" t="12600"/>
            <a:stretch/>
          </p:blipFill>
          <p:spPr>
            <a:xfrm>
              <a:off x="6761081" y="554365"/>
              <a:ext cx="125198" cy="3746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1" name="Google Shape;2901;p113"/>
          <p:cNvPicPr preferRelativeResize="0"/>
          <p:nvPr/>
        </p:nvPicPr>
        <p:blipFill rotWithShape="1">
          <a:blip r:embed="rId4">
            <a:alphaModFix/>
          </a:blip>
          <a:srcRect b="0" l="56652" r="35790" t="11418"/>
          <a:stretch/>
        </p:blipFill>
        <p:spPr>
          <a:xfrm>
            <a:off x="7036790" y="85118"/>
            <a:ext cx="224607" cy="32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13"/>
          <p:cNvPicPr preferRelativeResize="0"/>
          <p:nvPr/>
        </p:nvPicPr>
        <p:blipFill rotWithShape="1">
          <a:blip r:embed="rId4">
            <a:alphaModFix/>
          </a:blip>
          <a:srcRect b="0" l="9554" r="83678" t="11418"/>
          <a:stretch/>
        </p:blipFill>
        <p:spPr>
          <a:xfrm>
            <a:off x="5251480" y="60899"/>
            <a:ext cx="231337" cy="37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13"/>
          <p:cNvPicPr preferRelativeResize="0"/>
          <p:nvPr/>
        </p:nvPicPr>
        <p:blipFill rotWithShape="1">
          <a:blip r:embed="rId4">
            <a:alphaModFix/>
          </a:blip>
          <a:srcRect b="0" l="0" r="93503" t="11418"/>
          <a:stretch/>
        </p:blipFill>
        <p:spPr>
          <a:xfrm>
            <a:off x="4993397" y="60153"/>
            <a:ext cx="222097" cy="37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113"/>
          <p:cNvPicPr preferRelativeResize="0"/>
          <p:nvPr/>
        </p:nvPicPr>
        <p:blipFill rotWithShape="1">
          <a:blip r:embed="rId5">
            <a:alphaModFix/>
          </a:blip>
          <a:srcRect b="86262" l="599" r="90409" t="2173"/>
          <a:stretch/>
        </p:blipFill>
        <p:spPr>
          <a:xfrm>
            <a:off x="1995213" y="213375"/>
            <a:ext cx="495974" cy="5040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5" name="Google Shape;2905;p113"/>
          <p:cNvPicPr preferRelativeResize="0"/>
          <p:nvPr/>
        </p:nvPicPr>
        <p:blipFill rotWithShape="1">
          <a:blip r:embed="rId5">
            <a:alphaModFix/>
          </a:blip>
          <a:srcRect b="86366" l="40558" r="50437" t="2263"/>
          <a:stretch/>
        </p:blipFill>
        <p:spPr>
          <a:xfrm>
            <a:off x="1993875" y="1442725"/>
            <a:ext cx="501325" cy="5040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6" name="Google Shape;2906;p113"/>
          <p:cNvPicPr preferRelativeResize="0"/>
          <p:nvPr/>
        </p:nvPicPr>
        <p:blipFill rotWithShape="1">
          <a:blip r:embed="rId5">
            <a:alphaModFix/>
          </a:blip>
          <a:srcRect b="29859" l="658" r="90315" t="58855"/>
          <a:stretch/>
        </p:blipFill>
        <p:spPr>
          <a:xfrm>
            <a:off x="7320275" y="1367725"/>
            <a:ext cx="504003" cy="50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7" name="Google Shape;2907;p113"/>
          <p:cNvPicPr preferRelativeResize="0"/>
          <p:nvPr/>
        </p:nvPicPr>
        <p:blipFill rotWithShape="1">
          <a:blip r:embed="rId5">
            <a:alphaModFix/>
          </a:blip>
          <a:srcRect b="15719" l="90285" r="655" t="73035"/>
          <a:stretch/>
        </p:blipFill>
        <p:spPr>
          <a:xfrm>
            <a:off x="7320275" y="3917875"/>
            <a:ext cx="504003" cy="50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8" name="Google Shape;2908;p113"/>
          <p:cNvPicPr preferRelativeResize="0"/>
          <p:nvPr/>
        </p:nvPicPr>
        <p:blipFill rotWithShape="1">
          <a:blip r:embed="rId5">
            <a:alphaModFix/>
          </a:blip>
          <a:srcRect b="29887" l="10700" r="80322" t="58866"/>
          <a:stretch/>
        </p:blipFill>
        <p:spPr>
          <a:xfrm>
            <a:off x="7320280" y="2501663"/>
            <a:ext cx="503997" cy="50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09" name="Google Shape;2909;p113"/>
          <p:cNvGrpSpPr/>
          <p:nvPr/>
        </p:nvGrpSpPr>
        <p:grpSpPr>
          <a:xfrm>
            <a:off x="5478162" y="36000"/>
            <a:ext cx="1543234" cy="423000"/>
            <a:chOff x="6254362" y="1224425"/>
            <a:chExt cx="1543234" cy="423000"/>
          </a:xfrm>
        </p:grpSpPr>
        <p:grpSp>
          <p:nvGrpSpPr>
            <p:cNvPr id="2910" name="Google Shape;2910;p113"/>
            <p:cNvGrpSpPr/>
            <p:nvPr/>
          </p:nvGrpSpPr>
          <p:grpSpPr>
            <a:xfrm>
              <a:off x="7272000" y="1260000"/>
              <a:ext cx="396002" cy="367399"/>
              <a:chOff x="7519038" y="1720775"/>
              <a:chExt cx="396002" cy="367399"/>
            </a:xfrm>
          </p:grpSpPr>
          <p:pic>
            <p:nvPicPr>
              <p:cNvPr id="2911" name="Google Shape;2911;p113"/>
              <p:cNvPicPr preferRelativeResize="0"/>
              <p:nvPr/>
            </p:nvPicPr>
            <p:blipFill rotWithShape="1">
              <a:blip r:embed="rId5">
                <a:alphaModFix/>
              </a:blip>
              <a:srcRect b="15719" l="90285" r="655" t="73035"/>
              <a:stretch/>
            </p:blipFill>
            <p:spPr>
              <a:xfrm>
                <a:off x="7621709" y="1720775"/>
                <a:ext cx="293330" cy="293849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912" name="Google Shape;2912;p113"/>
              <p:cNvPicPr preferRelativeResize="0"/>
              <p:nvPr/>
            </p:nvPicPr>
            <p:blipFill rotWithShape="1">
              <a:blip r:embed="rId5">
                <a:alphaModFix/>
              </a:blip>
              <a:srcRect b="29887" l="10700" r="80322" t="58866"/>
              <a:stretch/>
            </p:blipFill>
            <p:spPr>
              <a:xfrm>
                <a:off x="7572443" y="1753002"/>
                <a:ext cx="293325" cy="293849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913" name="Google Shape;2913;p113"/>
              <p:cNvPicPr preferRelativeResize="0"/>
              <p:nvPr/>
            </p:nvPicPr>
            <p:blipFill rotWithShape="1">
              <a:blip r:embed="rId5">
                <a:alphaModFix/>
              </a:blip>
              <a:srcRect b="29859" l="658" r="90315" t="58855"/>
              <a:stretch/>
            </p:blipFill>
            <p:spPr>
              <a:xfrm>
                <a:off x="7519038" y="1794325"/>
                <a:ext cx="293330" cy="293849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pic>
          <p:nvPicPr>
            <p:cNvPr id="2914" name="Google Shape;2914;p113"/>
            <p:cNvPicPr preferRelativeResize="0"/>
            <p:nvPr/>
          </p:nvPicPr>
          <p:blipFill rotWithShape="1">
            <a:blip r:embed="rId4">
              <a:alphaModFix/>
            </a:blip>
            <a:srcRect b="0" l="88195" r="10010" t="0"/>
            <a:stretch/>
          </p:blipFill>
          <p:spPr>
            <a:xfrm>
              <a:off x="7196400" y="1224425"/>
              <a:ext cx="61325" cy="42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5" name="Google Shape;2915;p113"/>
            <p:cNvPicPr preferRelativeResize="0"/>
            <p:nvPr/>
          </p:nvPicPr>
          <p:blipFill rotWithShape="1">
            <a:blip r:embed="rId4">
              <a:alphaModFix/>
            </a:blip>
            <a:srcRect b="0" l="18773" r="66365" t="11418"/>
            <a:stretch/>
          </p:blipFill>
          <p:spPr>
            <a:xfrm>
              <a:off x="6254362" y="1248585"/>
              <a:ext cx="508024" cy="37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6" name="Google Shape;2916;p113"/>
            <p:cNvPicPr preferRelativeResize="0"/>
            <p:nvPr/>
          </p:nvPicPr>
          <p:blipFill rotWithShape="1">
            <a:blip r:embed="rId4">
              <a:alphaModFix/>
            </a:blip>
            <a:srcRect b="-3123" l="96907" r="-639" t="12600"/>
            <a:stretch/>
          </p:blipFill>
          <p:spPr>
            <a:xfrm>
              <a:off x="7672397" y="1248576"/>
              <a:ext cx="125198" cy="3746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17" name="Google Shape;2917;p113"/>
            <p:cNvGrpSpPr/>
            <p:nvPr/>
          </p:nvGrpSpPr>
          <p:grpSpPr>
            <a:xfrm>
              <a:off x="6775200" y="1260000"/>
              <a:ext cx="396000" cy="364321"/>
              <a:chOff x="6775200" y="1260000"/>
              <a:chExt cx="396000" cy="364321"/>
            </a:xfrm>
          </p:grpSpPr>
          <p:pic>
            <p:nvPicPr>
              <p:cNvPr id="2918" name="Google Shape;2918;p113"/>
              <p:cNvPicPr preferRelativeResize="0"/>
              <p:nvPr/>
            </p:nvPicPr>
            <p:blipFill rotWithShape="1">
              <a:blip r:embed="rId5">
                <a:alphaModFix/>
              </a:blip>
              <a:srcRect b="15719" l="90285" r="655" t="73035"/>
              <a:stretch/>
            </p:blipFill>
            <p:spPr>
              <a:xfrm>
                <a:off x="6877870" y="1260000"/>
                <a:ext cx="293330" cy="291388"/>
              </a:xfrm>
              <a:prstGeom prst="rect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919" name="Google Shape;2919;p113"/>
              <p:cNvPicPr preferRelativeResize="0"/>
              <p:nvPr/>
            </p:nvPicPr>
            <p:blipFill rotWithShape="1">
              <a:blip r:embed="rId5">
                <a:alphaModFix/>
              </a:blip>
              <a:srcRect b="29887" l="10700" r="80322" t="58866"/>
              <a:stretch/>
            </p:blipFill>
            <p:spPr>
              <a:xfrm>
                <a:off x="6828605" y="1291957"/>
                <a:ext cx="293325" cy="291388"/>
              </a:xfrm>
              <a:prstGeom prst="rect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920" name="Google Shape;2920;p113"/>
              <p:cNvPicPr preferRelativeResize="0"/>
              <p:nvPr/>
            </p:nvPicPr>
            <p:blipFill rotWithShape="1">
              <a:blip r:embed="rId5">
                <a:alphaModFix/>
              </a:blip>
              <a:srcRect b="29859" l="658" r="90315" t="58855"/>
              <a:stretch/>
            </p:blipFill>
            <p:spPr>
              <a:xfrm>
                <a:off x="6775200" y="1332933"/>
                <a:ext cx="293330" cy="291388"/>
              </a:xfrm>
              <a:prstGeom prst="rect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pic>
        <p:nvPicPr>
          <p:cNvPr id="2921" name="Google Shape;2921;p113"/>
          <p:cNvPicPr preferRelativeResize="0"/>
          <p:nvPr/>
        </p:nvPicPr>
        <p:blipFill rotWithShape="1">
          <a:blip r:embed="rId6">
            <a:alphaModFix/>
          </a:blip>
          <a:srcRect b="4729" l="30684" r="60315" t="5350"/>
          <a:stretch/>
        </p:blipFill>
        <p:spPr>
          <a:xfrm>
            <a:off x="6238900" y="1062000"/>
            <a:ext cx="396001" cy="39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2" name="Google Shape;2922;p113"/>
          <p:cNvCxnSpPr>
            <a:endCxn id="2804" idx="1"/>
          </p:cNvCxnSpPr>
          <p:nvPr/>
        </p:nvCxnSpPr>
        <p:spPr>
          <a:xfrm>
            <a:off x="6506209" y="1326020"/>
            <a:ext cx="195600" cy="19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23" name="Google Shape;2923;p113"/>
          <p:cNvPicPr preferRelativeResize="0"/>
          <p:nvPr/>
        </p:nvPicPr>
        <p:blipFill rotWithShape="1">
          <a:blip r:embed="rId7">
            <a:alphaModFix/>
          </a:blip>
          <a:srcRect b="5204" l="800" r="90179" t="5517"/>
          <a:stretch/>
        </p:blipFill>
        <p:spPr>
          <a:xfrm>
            <a:off x="6174700" y="1126325"/>
            <a:ext cx="396001" cy="392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4" name="Google Shape;2924;p113"/>
          <p:cNvCxnSpPr>
            <a:endCxn id="2863" idx="1"/>
          </p:cNvCxnSpPr>
          <p:nvPr/>
        </p:nvCxnSpPr>
        <p:spPr>
          <a:xfrm>
            <a:off x="6441871" y="1361670"/>
            <a:ext cx="231000" cy="19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25" name="Google Shape;2925;p113"/>
          <p:cNvPicPr preferRelativeResize="0"/>
          <p:nvPr/>
        </p:nvPicPr>
        <p:blipFill rotWithShape="1">
          <a:blip r:embed="rId7">
            <a:alphaModFix/>
          </a:blip>
          <a:srcRect b="5204" l="20756" r="70298" t="5517"/>
          <a:stretch/>
        </p:blipFill>
        <p:spPr>
          <a:xfrm>
            <a:off x="6093225" y="1176525"/>
            <a:ext cx="396001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13"/>
          <p:cNvPicPr preferRelativeResize="0"/>
          <p:nvPr/>
        </p:nvPicPr>
        <p:blipFill rotWithShape="1">
          <a:blip r:embed="rId3">
            <a:alphaModFix/>
          </a:blip>
          <a:srcRect b="5375" l="800" r="90191" t="6206"/>
          <a:stretch/>
        </p:blipFill>
        <p:spPr>
          <a:xfrm>
            <a:off x="6178700" y="1680725"/>
            <a:ext cx="396001" cy="389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27" name="Google Shape;2927;p113"/>
          <p:cNvCxnSpPr>
            <a:endCxn id="2863" idx="3"/>
          </p:cNvCxnSpPr>
          <p:nvPr/>
        </p:nvCxnSpPr>
        <p:spPr>
          <a:xfrm flipH="1" rot="10800000">
            <a:off x="6432871" y="1685155"/>
            <a:ext cx="240000" cy="234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28" name="Google Shape;2928;p113"/>
          <p:cNvPicPr preferRelativeResize="0"/>
          <p:nvPr/>
        </p:nvPicPr>
        <p:blipFill rotWithShape="1">
          <a:blip r:embed="rId3">
            <a:alphaModFix/>
          </a:blip>
          <a:srcRect b="5384" l="20794" r="70355" t="6206"/>
          <a:stretch/>
        </p:blipFill>
        <p:spPr>
          <a:xfrm>
            <a:off x="6093225" y="1734525"/>
            <a:ext cx="396001" cy="39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9" name="Google Shape;2929;p113"/>
          <p:cNvPicPr preferRelativeResize="0"/>
          <p:nvPr/>
        </p:nvPicPr>
        <p:blipFill rotWithShape="1">
          <a:blip r:embed="rId7">
            <a:alphaModFix/>
          </a:blip>
          <a:srcRect b="4691" l="30678" r="60300" t="4917"/>
          <a:stretch/>
        </p:blipFill>
        <p:spPr>
          <a:xfrm>
            <a:off x="6238725" y="2196000"/>
            <a:ext cx="396001" cy="39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0" name="Google Shape;2930;p113"/>
          <p:cNvCxnSpPr>
            <a:endCxn id="2931" idx="1"/>
          </p:cNvCxnSpPr>
          <p:nvPr/>
        </p:nvCxnSpPr>
        <p:spPr>
          <a:xfrm>
            <a:off x="6509809" y="2460620"/>
            <a:ext cx="192000" cy="19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32" name="Google Shape;2932;p113"/>
          <p:cNvPicPr preferRelativeResize="0"/>
          <p:nvPr/>
        </p:nvPicPr>
        <p:blipFill rotWithShape="1">
          <a:blip r:embed="rId6">
            <a:alphaModFix/>
          </a:blip>
          <a:srcRect b="4729" l="811" r="90188" t="5350"/>
          <a:stretch/>
        </p:blipFill>
        <p:spPr>
          <a:xfrm>
            <a:off x="6174525" y="2260325"/>
            <a:ext cx="396001" cy="39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3" name="Google Shape;2933;p113"/>
          <p:cNvCxnSpPr>
            <a:endCxn id="2934" idx="1"/>
          </p:cNvCxnSpPr>
          <p:nvPr/>
        </p:nvCxnSpPr>
        <p:spPr>
          <a:xfrm>
            <a:off x="6431071" y="2492670"/>
            <a:ext cx="241800" cy="20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35" name="Google Shape;2935;p113"/>
          <p:cNvPicPr preferRelativeResize="0"/>
          <p:nvPr/>
        </p:nvPicPr>
        <p:blipFill rotWithShape="1">
          <a:blip r:embed="rId6">
            <a:alphaModFix/>
          </a:blip>
          <a:srcRect b="4738" l="20696" r="70303" t="5349"/>
          <a:stretch/>
        </p:blipFill>
        <p:spPr>
          <a:xfrm>
            <a:off x="6093225" y="2310525"/>
            <a:ext cx="396001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6" name="Google Shape;2936;p113"/>
          <p:cNvPicPr preferRelativeResize="0"/>
          <p:nvPr/>
        </p:nvPicPr>
        <p:blipFill rotWithShape="1">
          <a:blip r:embed="rId8">
            <a:alphaModFix/>
          </a:blip>
          <a:srcRect b="5874" l="30796" r="60439" t="5520"/>
          <a:stretch/>
        </p:blipFill>
        <p:spPr>
          <a:xfrm>
            <a:off x="6238725" y="2754000"/>
            <a:ext cx="396001" cy="39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37" name="Google Shape;2937;p113"/>
          <p:cNvCxnSpPr/>
          <p:nvPr/>
        </p:nvCxnSpPr>
        <p:spPr>
          <a:xfrm flipH="1" rot="10800000">
            <a:off x="6574701" y="2800766"/>
            <a:ext cx="202800" cy="21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38" name="Google Shape;2938;p113"/>
          <p:cNvPicPr preferRelativeResize="0"/>
          <p:nvPr/>
        </p:nvPicPr>
        <p:blipFill rotWithShape="1">
          <a:blip r:embed="rId8">
            <a:alphaModFix/>
          </a:blip>
          <a:srcRect b="5433" l="829" r="90247" t="4904"/>
          <a:stretch/>
        </p:blipFill>
        <p:spPr>
          <a:xfrm>
            <a:off x="6182975" y="2820600"/>
            <a:ext cx="396001" cy="39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39" name="Google Shape;2939;p113"/>
          <p:cNvCxnSpPr>
            <a:endCxn id="2934" idx="3"/>
          </p:cNvCxnSpPr>
          <p:nvPr/>
        </p:nvCxnSpPr>
        <p:spPr>
          <a:xfrm flipH="1" rot="10800000">
            <a:off x="6454471" y="2828155"/>
            <a:ext cx="218400" cy="21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40" name="Google Shape;2940;p113"/>
          <p:cNvPicPr preferRelativeResize="0"/>
          <p:nvPr/>
        </p:nvPicPr>
        <p:blipFill rotWithShape="1">
          <a:blip r:embed="rId8">
            <a:alphaModFix/>
          </a:blip>
          <a:srcRect b="5874" l="20867" r="70368" t="5520"/>
          <a:stretch/>
        </p:blipFill>
        <p:spPr>
          <a:xfrm>
            <a:off x="6093225" y="2868525"/>
            <a:ext cx="396001" cy="39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1" name="Google Shape;2941;p113"/>
          <p:cNvPicPr preferRelativeResize="0"/>
          <p:nvPr/>
        </p:nvPicPr>
        <p:blipFill rotWithShape="1">
          <a:blip r:embed="rId9">
            <a:alphaModFix/>
          </a:blip>
          <a:srcRect b="5492" l="30729" r="60387" t="5492"/>
          <a:stretch/>
        </p:blipFill>
        <p:spPr>
          <a:xfrm>
            <a:off x="6238720" y="4158000"/>
            <a:ext cx="396001" cy="4003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42" name="Google Shape;2942;p113"/>
          <p:cNvCxnSpPr/>
          <p:nvPr/>
        </p:nvCxnSpPr>
        <p:spPr>
          <a:xfrm flipH="1" rot="10800000">
            <a:off x="6540125" y="4206225"/>
            <a:ext cx="237300" cy="22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43" name="Google Shape;2943;p113"/>
          <p:cNvPicPr preferRelativeResize="0"/>
          <p:nvPr/>
        </p:nvPicPr>
        <p:blipFill rotWithShape="1">
          <a:blip r:embed="rId9">
            <a:alphaModFix/>
          </a:blip>
          <a:srcRect b="5492" l="876" r="90239" t="5492"/>
          <a:stretch/>
        </p:blipFill>
        <p:spPr>
          <a:xfrm>
            <a:off x="6180595" y="4215887"/>
            <a:ext cx="396001" cy="4003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44" name="Google Shape;2944;p113"/>
          <p:cNvCxnSpPr>
            <a:endCxn id="2945" idx="3"/>
          </p:cNvCxnSpPr>
          <p:nvPr/>
        </p:nvCxnSpPr>
        <p:spPr>
          <a:xfrm flipH="1" rot="10800000">
            <a:off x="6449071" y="4233473"/>
            <a:ext cx="223800" cy="23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46" name="Google Shape;2946;p113"/>
          <p:cNvPicPr preferRelativeResize="0"/>
          <p:nvPr/>
        </p:nvPicPr>
        <p:blipFill rotWithShape="1">
          <a:blip r:embed="rId9">
            <a:alphaModFix/>
          </a:blip>
          <a:srcRect b="5492" l="20771" r="70345" t="5492"/>
          <a:stretch/>
        </p:blipFill>
        <p:spPr>
          <a:xfrm>
            <a:off x="6093220" y="4268896"/>
            <a:ext cx="396001" cy="4003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7" name="Google Shape;2947;p113"/>
          <p:cNvPicPr preferRelativeResize="0"/>
          <p:nvPr/>
        </p:nvPicPr>
        <p:blipFill rotWithShape="1">
          <a:blip r:embed="rId10">
            <a:alphaModFix/>
          </a:blip>
          <a:srcRect b="4737" l="30690" r="60283" t="5366"/>
          <a:stretch/>
        </p:blipFill>
        <p:spPr>
          <a:xfrm>
            <a:off x="6239236" y="3600000"/>
            <a:ext cx="396001" cy="39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8" name="Google Shape;2948;p113"/>
          <p:cNvCxnSpPr>
            <a:endCxn id="2949" idx="1"/>
          </p:cNvCxnSpPr>
          <p:nvPr/>
        </p:nvCxnSpPr>
        <p:spPr>
          <a:xfrm>
            <a:off x="6520609" y="3869238"/>
            <a:ext cx="181200" cy="195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0" name="Google Shape;2950;p113"/>
          <p:cNvPicPr preferRelativeResize="0"/>
          <p:nvPr/>
        </p:nvPicPr>
        <p:blipFill rotWithShape="1">
          <a:blip r:embed="rId10">
            <a:alphaModFix/>
          </a:blip>
          <a:srcRect b="4737" l="823" r="90262" t="5366"/>
          <a:stretch/>
        </p:blipFill>
        <p:spPr>
          <a:xfrm>
            <a:off x="6180236" y="3664325"/>
            <a:ext cx="396001" cy="3996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1" name="Google Shape;2951;p113"/>
          <p:cNvCxnSpPr>
            <a:endCxn id="2945" idx="1"/>
          </p:cNvCxnSpPr>
          <p:nvPr/>
        </p:nvCxnSpPr>
        <p:spPr>
          <a:xfrm>
            <a:off x="6423871" y="3895588"/>
            <a:ext cx="249000" cy="20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2" name="Google Shape;2952;p113"/>
          <p:cNvPicPr preferRelativeResize="0"/>
          <p:nvPr/>
        </p:nvPicPr>
        <p:blipFill rotWithShape="1">
          <a:blip r:embed="rId10">
            <a:alphaModFix/>
          </a:blip>
          <a:srcRect b="4737" l="20812" r="70273" t="5366"/>
          <a:stretch/>
        </p:blipFill>
        <p:spPr>
          <a:xfrm>
            <a:off x="6093736" y="3710909"/>
            <a:ext cx="396001" cy="399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3" name="Google Shape;2953;p113"/>
          <p:cNvGrpSpPr/>
          <p:nvPr/>
        </p:nvGrpSpPr>
        <p:grpSpPr>
          <a:xfrm>
            <a:off x="5271766" y="2326349"/>
            <a:ext cx="766790" cy="863970"/>
            <a:chOff x="5271766" y="1259549"/>
            <a:chExt cx="766790" cy="863970"/>
          </a:xfrm>
        </p:grpSpPr>
        <p:grpSp>
          <p:nvGrpSpPr>
            <p:cNvPr id="2954" name="Google Shape;2954;p113"/>
            <p:cNvGrpSpPr/>
            <p:nvPr/>
          </p:nvGrpSpPr>
          <p:grpSpPr>
            <a:xfrm>
              <a:off x="5335112" y="1259549"/>
              <a:ext cx="703443" cy="649684"/>
              <a:chOff x="5609400" y="1370138"/>
              <a:chExt cx="740700" cy="654000"/>
            </a:xfrm>
          </p:grpSpPr>
          <p:sp>
            <p:nvSpPr>
              <p:cNvPr id="2955" name="Google Shape;2955;p113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113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2957" name="Google Shape;2957;p113"/>
            <p:cNvGrpSpPr/>
            <p:nvPr/>
          </p:nvGrpSpPr>
          <p:grpSpPr>
            <a:xfrm>
              <a:off x="5306977" y="1361949"/>
              <a:ext cx="703443" cy="649684"/>
              <a:chOff x="5609400" y="1370138"/>
              <a:chExt cx="740700" cy="654000"/>
            </a:xfrm>
          </p:grpSpPr>
          <p:sp>
            <p:nvSpPr>
              <p:cNvPr id="2958" name="Google Shape;2958;p113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113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2960" name="Google Shape;2960;p113"/>
            <p:cNvGrpSpPr/>
            <p:nvPr/>
          </p:nvGrpSpPr>
          <p:grpSpPr>
            <a:xfrm>
              <a:off x="5271766" y="1473836"/>
              <a:ext cx="703443" cy="649684"/>
              <a:chOff x="5609400" y="1370138"/>
              <a:chExt cx="740700" cy="654000"/>
            </a:xfrm>
          </p:grpSpPr>
          <p:sp>
            <p:nvSpPr>
              <p:cNvPr id="2961" name="Google Shape;2961;p113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113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Decoder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</p:grpSp>
      <p:grpSp>
        <p:nvGrpSpPr>
          <p:cNvPr id="2963" name="Google Shape;2963;p113"/>
          <p:cNvGrpSpPr/>
          <p:nvPr/>
        </p:nvGrpSpPr>
        <p:grpSpPr>
          <a:xfrm>
            <a:off x="5271766" y="3774149"/>
            <a:ext cx="766790" cy="863970"/>
            <a:chOff x="5271766" y="1259549"/>
            <a:chExt cx="766790" cy="863970"/>
          </a:xfrm>
        </p:grpSpPr>
        <p:grpSp>
          <p:nvGrpSpPr>
            <p:cNvPr id="2964" name="Google Shape;2964;p113"/>
            <p:cNvGrpSpPr/>
            <p:nvPr/>
          </p:nvGrpSpPr>
          <p:grpSpPr>
            <a:xfrm>
              <a:off x="5335112" y="1259549"/>
              <a:ext cx="703443" cy="649684"/>
              <a:chOff x="5609400" y="1370138"/>
              <a:chExt cx="740700" cy="654000"/>
            </a:xfrm>
          </p:grpSpPr>
          <p:sp>
            <p:nvSpPr>
              <p:cNvPr id="2965" name="Google Shape;2965;p113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113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2967" name="Google Shape;2967;p113"/>
            <p:cNvGrpSpPr/>
            <p:nvPr/>
          </p:nvGrpSpPr>
          <p:grpSpPr>
            <a:xfrm>
              <a:off x="5306977" y="1361949"/>
              <a:ext cx="703443" cy="649684"/>
              <a:chOff x="5609400" y="1370138"/>
              <a:chExt cx="740700" cy="654000"/>
            </a:xfrm>
          </p:grpSpPr>
          <p:sp>
            <p:nvSpPr>
              <p:cNvPr id="2968" name="Google Shape;2968;p113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113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 Rendering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  <p:grpSp>
          <p:nvGrpSpPr>
            <p:cNvPr id="2970" name="Google Shape;2970;p113"/>
            <p:cNvGrpSpPr/>
            <p:nvPr/>
          </p:nvGrpSpPr>
          <p:grpSpPr>
            <a:xfrm>
              <a:off x="5271766" y="1473836"/>
              <a:ext cx="703443" cy="649684"/>
              <a:chOff x="5609400" y="1370138"/>
              <a:chExt cx="740700" cy="654000"/>
            </a:xfrm>
          </p:grpSpPr>
          <p:sp>
            <p:nvSpPr>
              <p:cNvPr id="2971" name="Google Shape;2971;p113"/>
              <p:cNvSpPr/>
              <p:nvPr/>
            </p:nvSpPr>
            <p:spPr>
              <a:xfrm flipH="1" rot="-5400000">
                <a:off x="5651550" y="1327988"/>
                <a:ext cx="654000" cy="738300"/>
              </a:xfrm>
              <a:prstGeom prst="trapezoid">
                <a:avLst>
                  <a:gd fmla="val 25000" name="adj"/>
                </a:avLst>
              </a:prstGeom>
              <a:solidFill>
                <a:srgbClr val="C9DAF8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113"/>
              <p:cNvSpPr txBox="1"/>
              <p:nvPr/>
            </p:nvSpPr>
            <p:spPr>
              <a:xfrm>
                <a:off x="5609400" y="1543238"/>
                <a:ext cx="740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Object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Bodoni Moda Medium"/>
                    <a:ea typeface="Bodoni Moda Medium"/>
                    <a:cs typeface="Bodoni Moda Medium"/>
                    <a:sym typeface="Bodoni Moda Medium"/>
                  </a:rPr>
                  <a:t>Decoder</a:t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  <a:latin typeface="Bodoni Moda Medium"/>
                  <a:ea typeface="Bodoni Moda Medium"/>
                  <a:cs typeface="Bodoni Moda Medium"/>
                  <a:sym typeface="Bodoni Moda Medium"/>
                </a:endParaRPr>
              </a:p>
            </p:txBody>
          </p:sp>
        </p:grpSp>
      </p:grpSp>
      <p:sp>
        <p:nvSpPr>
          <p:cNvPr id="2827" name="Google Shape;2827;p113"/>
          <p:cNvSpPr/>
          <p:nvPr/>
        </p:nvSpPr>
        <p:spPr>
          <a:xfrm>
            <a:off x="3958900" y="2715275"/>
            <a:ext cx="100625" cy="76800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13"/>
          <p:cNvSpPr/>
          <p:nvPr/>
        </p:nvSpPr>
        <p:spPr>
          <a:xfrm>
            <a:off x="3965425" y="4144313"/>
            <a:ext cx="100625" cy="76800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13"/>
          <p:cNvSpPr/>
          <p:nvPr/>
        </p:nvSpPr>
        <p:spPr>
          <a:xfrm>
            <a:off x="3965425" y="1658750"/>
            <a:ext cx="100625" cy="76800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4" name="Google Shape;2974;p113"/>
          <p:cNvCxnSpPr>
            <a:stCxn id="2817" idx="0"/>
            <a:endCxn id="2973" idx="1"/>
          </p:cNvCxnSpPr>
          <p:nvPr/>
        </p:nvCxnSpPr>
        <p:spPr>
          <a:xfrm>
            <a:off x="3824750" y="1697150"/>
            <a:ext cx="14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5" name="Google Shape;2975;p113"/>
          <p:cNvSpPr/>
          <p:nvPr/>
        </p:nvSpPr>
        <p:spPr>
          <a:xfrm>
            <a:off x="3971825" y="426975"/>
            <a:ext cx="100625" cy="76800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6" name="Google Shape;2976;p113"/>
          <p:cNvCxnSpPr>
            <a:stCxn id="2821" idx="0"/>
            <a:endCxn id="2975" idx="1"/>
          </p:cNvCxnSpPr>
          <p:nvPr/>
        </p:nvCxnSpPr>
        <p:spPr>
          <a:xfrm>
            <a:off x="3832625" y="465375"/>
            <a:ext cx="13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7" name="Google Shape;2977;p113"/>
          <p:cNvSpPr/>
          <p:nvPr/>
        </p:nvSpPr>
        <p:spPr>
          <a:xfrm>
            <a:off x="4548200" y="1658750"/>
            <a:ext cx="100625" cy="76800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8" name="Google Shape;2978;p113"/>
          <p:cNvCxnSpPr>
            <a:stCxn id="2977" idx="3"/>
            <a:endCxn id="2805" idx="2"/>
          </p:cNvCxnSpPr>
          <p:nvPr/>
        </p:nvCxnSpPr>
        <p:spPr>
          <a:xfrm>
            <a:off x="4648825" y="1697150"/>
            <a:ext cx="126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9" name="Google Shape;2979;p113"/>
          <p:cNvSpPr/>
          <p:nvPr/>
        </p:nvSpPr>
        <p:spPr>
          <a:xfrm>
            <a:off x="4548150" y="2715275"/>
            <a:ext cx="100625" cy="76800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0" name="Google Shape;2980;p113"/>
          <p:cNvCxnSpPr>
            <a:stCxn id="2979" idx="3"/>
            <a:endCxn id="2809" idx="2"/>
          </p:cNvCxnSpPr>
          <p:nvPr/>
        </p:nvCxnSpPr>
        <p:spPr>
          <a:xfrm>
            <a:off x="4648775" y="2753675"/>
            <a:ext cx="12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1" name="Google Shape;2981;p113"/>
          <p:cNvSpPr/>
          <p:nvPr/>
        </p:nvSpPr>
        <p:spPr>
          <a:xfrm>
            <a:off x="4548050" y="4144325"/>
            <a:ext cx="100625" cy="76800"/>
          </a:xfrm>
          <a:prstGeom prst="flowChartDecision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2" name="Google Shape;2982;p113"/>
          <p:cNvCxnSpPr>
            <a:stCxn id="2981" idx="3"/>
            <a:endCxn id="2813" idx="2"/>
          </p:cNvCxnSpPr>
          <p:nvPr/>
        </p:nvCxnSpPr>
        <p:spPr>
          <a:xfrm>
            <a:off x="4648675" y="4182725"/>
            <a:ext cx="13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3" name="Google Shape;2983;p113"/>
          <p:cNvSpPr/>
          <p:nvPr/>
        </p:nvSpPr>
        <p:spPr>
          <a:xfrm>
            <a:off x="-36575" y="409925"/>
            <a:ext cx="833100" cy="22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113"/>
          <p:cNvSpPr/>
          <p:nvPr/>
        </p:nvSpPr>
        <p:spPr>
          <a:xfrm>
            <a:off x="-36575" y="4844400"/>
            <a:ext cx="91806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5" name="Google Shape;2985;p113"/>
          <p:cNvGrpSpPr/>
          <p:nvPr/>
        </p:nvGrpSpPr>
        <p:grpSpPr>
          <a:xfrm>
            <a:off x="6240217" y="715500"/>
            <a:ext cx="18001" cy="89996"/>
            <a:chOff x="3569715" y="990311"/>
            <a:chExt cx="54025" cy="256911"/>
          </a:xfrm>
        </p:grpSpPr>
        <p:sp>
          <p:nvSpPr>
            <p:cNvPr id="2986" name="Google Shape;2986;p113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13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13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9" name="Google Shape;2989;p113"/>
          <p:cNvGrpSpPr/>
          <p:nvPr/>
        </p:nvGrpSpPr>
        <p:grpSpPr>
          <a:xfrm>
            <a:off x="6696525" y="717373"/>
            <a:ext cx="18001" cy="89996"/>
            <a:chOff x="3569715" y="990311"/>
            <a:chExt cx="54025" cy="256911"/>
          </a:xfrm>
        </p:grpSpPr>
        <p:sp>
          <p:nvSpPr>
            <p:cNvPr id="2990" name="Google Shape;2990;p113"/>
            <p:cNvSpPr/>
            <p:nvPr/>
          </p:nvSpPr>
          <p:spPr>
            <a:xfrm>
              <a:off x="3569715" y="990311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13"/>
            <p:cNvSpPr/>
            <p:nvPr/>
          </p:nvSpPr>
          <p:spPr>
            <a:xfrm>
              <a:off x="3569740" y="1092367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13"/>
            <p:cNvSpPr/>
            <p:nvPr/>
          </p:nvSpPr>
          <p:spPr>
            <a:xfrm>
              <a:off x="3569728" y="1194422"/>
              <a:ext cx="54000" cy="528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3" name="Google Shape;2993;p113"/>
          <p:cNvSpPr/>
          <p:nvPr/>
        </p:nvSpPr>
        <p:spPr>
          <a:xfrm>
            <a:off x="7043625" y="1425175"/>
            <a:ext cx="120600" cy="38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∑</a:t>
            </a:r>
            <a:endParaRPr/>
          </a:p>
        </p:txBody>
      </p:sp>
      <p:cxnSp>
        <p:nvCxnSpPr>
          <p:cNvPr id="2994" name="Google Shape;2994;p113"/>
          <p:cNvCxnSpPr>
            <a:stCxn id="2993" idx="3"/>
            <a:endCxn id="2906" idx="1"/>
          </p:cNvCxnSpPr>
          <p:nvPr/>
        </p:nvCxnSpPr>
        <p:spPr>
          <a:xfrm>
            <a:off x="7164225" y="1619725"/>
            <a:ext cx="15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5" name="Google Shape;2995;p113"/>
          <p:cNvCxnSpPr>
            <a:stCxn id="2863" idx="6"/>
            <a:endCxn id="2993" idx="1"/>
          </p:cNvCxnSpPr>
          <p:nvPr/>
        </p:nvCxnSpPr>
        <p:spPr>
          <a:xfrm>
            <a:off x="6841875" y="1619713"/>
            <a:ext cx="20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6" name="Google Shape;2996;p113"/>
          <p:cNvCxnSpPr>
            <a:stCxn id="2804" idx="6"/>
          </p:cNvCxnSpPr>
          <p:nvPr/>
        </p:nvCxnSpPr>
        <p:spPr>
          <a:xfrm>
            <a:off x="6870813" y="1582263"/>
            <a:ext cx="166800" cy="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7" name="Google Shape;2997;p113"/>
          <p:cNvCxnSpPr>
            <a:stCxn id="2798" idx="6"/>
          </p:cNvCxnSpPr>
          <p:nvPr/>
        </p:nvCxnSpPr>
        <p:spPr>
          <a:xfrm flipH="1" rot="10800000">
            <a:off x="6894525" y="2688525"/>
            <a:ext cx="145200" cy="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8" name="Google Shape;2798;p113"/>
          <p:cNvSpPr/>
          <p:nvPr/>
        </p:nvSpPr>
        <p:spPr>
          <a:xfrm>
            <a:off x="6696525" y="2596575"/>
            <a:ext cx="1980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2931" name="Google Shape;2931;p113"/>
          <p:cNvSpPr/>
          <p:nvPr/>
        </p:nvSpPr>
        <p:spPr>
          <a:xfrm>
            <a:off x="6672813" y="2632713"/>
            <a:ext cx="1980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2934" name="Google Shape;2934;p113"/>
          <p:cNvSpPr/>
          <p:nvPr/>
        </p:nvSpPr>
        <p:spPr>
          <a:xfrm>
            <a:off x="6643875" y="2670163"/>
            <a:ext cx="1980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2998" name="Google Shape;2998;p113"/>
          <p:cNvSpPr/>
          <p:nvPr/>
        </p:nvSpPr>
        <p:spPr>
          <a:xfrm>
            <a:off x="7043625" y="2568175"/>
            <a:ext cx="120600" cy="38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∑</a:t>
            </a:r>
            <a:endParaRPr/>
          </a:p>
        </p:txBody>
      </p:sp>
      <p:cxnSp>
        <p:nvCxnSpPr>
          <p:cNvPr id="2999" name="Google Shape;2999;p113"/>
          <p:cNvCxnSpPr>
            <a:stCxn id="2998" idx="3"/>
          </p:cNvCxnSpPr>
          <p:nvPr/>
        </p:nvCxnSpPr>
        <p:spPr>
          <a:xfrm>
            <a:off x="7164225" y="2762725"/>
            <a:ext cx="15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0" name="Google Shape;3000;p113"/>
          <p:cNvCxnSpPr>
            <a:stCxn id="2934" idx="6"/>
            <a:endCxn id="2998" idx="1"/>
          </p:cNvCxnSpPr>
          <p:nvPr/>
        </p:nvCxnSpPr>
        <p:spPr>
          <a:xfrm>
            <a:off x="6841875" y="2762713"/>
            <a:ext cx="20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1" name="Google Shape;3001;p113"/>
          <p:cNvCxnSpPr>
            <a:stCxn id="2931" idx="6"/>
          </p:cNvCxnSpPr>
          <p:nvPr/>
        </p:nvCxnSpPr>
        <p:spPr>
          <a:xfrm>
            <a:off x="6870813" y="2725263"/>
            <a:ext cx="166800" cy="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2" name="Google Shape;3002;p113"/>
          <p:cNvCxnSpPr>
            <a:stCxn id="2795" idx="6"/>
          </p:cNvCxnSpPr>
          <p:nvPr/>
        </p:nvCxnSpPr>
        <p:spPr>
          <a:xfrm flipH="1" rot="10800000">
            <a:off x="6894525" y="4093843"/>
            <a:ext cx="145200" cy="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5" name="Google Shape;2795;p113"/>
          <p:cNvSpPr/>
          <p:nvPr/>
        </p:nvSpPr>
        <p:spPr>
          <a:xfrm>
            <a:off x="6696525" y="4001893"/>
            <a:ext cx="1980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2949" name="Google Shape;2949;p113"/>
          <p:cNvSpPr/>
          <p:nvPr/>
        </p:nvSpPr>
        <p:spPr>
          <a:xfrm>
            <a:off x="6672813" y="4038030"/>
            <a:ext cx="1980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2945" name="Google Shape;2945;p113"/>
          <p:cNvSpPr/>
          <p:nvPr/>
        </p:nvSpPr>
        <p:spPr>
          <a:xfrm>
            <a:off x="6643875" y="4075480"/>
            <a:ext cx="1980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8800" lIns="0" spcFirstLastPara="1" rIns="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⨉</a:t>
            </a:r>
            <a:endParaRPr b="1" sz="1200"/>
          </a:p>
        </p:txBody>
      </p:sp>
      <p:sp>
        <p:nvSpPr>
          <p:cNvPr id="3003" name="Google Shape;3003;p113"/>
          <p:cNvSpPr/>
          <p:nvPr/>
        </p:nvSpPr>
        <p:spPr>
          <a:xfrm>
            <a:off x="7043625" y="3973493"/>
            <a:ext cx="120600" cy="38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</a:rPr>
              <a:t>∑</a:t>
            </a:r>
            <a:endParaRPr/>
          </a:p>
        </p:txBody>
      </p:sp>
      <p:cxnSp>
        <p:nvCxnSpPr>
          <p:cNvPr id="3004" name="Google Shape;3004;p113"/>
          <p:cNvCxnSpPr>
            <a:stCxn id="3003" idx="3"/>
          </p:cNvCxnSpPr>
          <p:nvPr/>
        </p:nvCxnSpPr>
        <p:spPr>
          <a:xfrm>
            <a:off x="7164225" y="4168043"/>
            <a:ext cx="15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5" name="Google Shape;3005;p113"/>
          <p:cNvCxnSpPr>
            <a:stCxn id="2945" idx="6"/>
            <a:endCxn id="3003" idx="1"/>
          </p:cNvCxnSpPr>
          <p:nvPr/>
        </p:nvCxnSpPr>
        <p:spPr>
          <a:xfrm>
            <a:off x="6841875" y="4168030"/>
            <a:ext cx="20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6" name="Google Shape;3006;p113"/>
          <p:cNvCxnSpPr>
            <a:stCxn id="2949" idx="6"/>
          </p:cNvCxnSpPr>
          <p:nvPr/>
        </p:nvCxnSpPr>
        <p:spPr>
          <a:xfrm>
            <a:off x="6870813" y="4130580"/>
            <a:ext cx="166800" cy="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7" name="Google Shape;3007;p113"/>
          <p:cNvSpPr txBox="1"/>
          <p:nvPr/>
        </p:nvSpPr>
        <p:spPr>
          <a:xfrm>
            <a:off x="1993863" y="726450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 1</a:t>
            </a:r>
            <a:endParaRPr sz="1100"/>
          </a:p>
        </p:txBody>
      </p:sp>
      <p:sp>
        <p:nvSpPr>
          <p:cNvPr id="3008" name="Google Shape;3008;p113"/>
          <p:cNvSpPr txBox="1"/>
          <p:nvPr/>
        </p:nvSpPr>
        <p:spPr>
          <a:xfrm>
            <a:off x="1993863" y="2030400"/>
            <a:ext cx="96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Input C</a:t>
            </a:r>
            <a:endParaRPr sz="1100"/>
          </a:p>
        </p:txBody>
      </p:sp>
      <p:sp>
        <p:nvSpPr>
          <p:cNvPr id="3009" name="Google Shape;3009;p113"/>
          <p:cNvSpPr txBox="1"/>
          <p:nvPr/>
        </p:nvSpPr>
        <p:spPr>
          <a:xfrm>
            <a:off x="3241850" y="766388"/>
            <a:ext cx="70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</a:t>
            </a:r>
            <a:r>
              <a:rPr lang="en-GB" sz="1000"/>
              <a:t>lots 1</a:t>
            </a:r>
            <a:endParaRPr sz="1000"/>
          </a:p>
        </p:txBody>
      </p:sp>
      <p:sp>
        <p:nvSpPr>
          <p:cNvPr id="3010" name="Google Shape;3010;p113"/>
          <p:cNvSpPr txBox="1"/>
          <p:nvPr/>
        </p:nvSpPr>
        <p:spPr>
          <a:xfrm>
            <a:off x="3214625" y="2103188"/>
            <a:ext cx="70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Slots C</a:t>
            </a:r>
            <a:endParaRPr sz="1000"/>
          </a:p>
        </p:txBody>
      </p:sp>
      <p:sp>
        <p:nvSpPr>
          <p:cNvPr id="3011" name="Google Shape;3011;p113"/>
          <p:cNvSpPr txBox="1"/>
          <p:nvPr/>
        </p:nvSpPr>
        <p:spPr>
          <a:xfrm>
            <a:off x="4680763" y="1983438"/>
            <a:ext cx="7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C+1</a:t>
            </a:r>
            <a:endParaRPr sz="800"/>
          </a:p>
        </p:txBody>
      </p:sp>
      <p:sp>
        <p:nvSpPr>
          <p:cNvPr id="3012" name="Google Shape;3012;p113"/>
          <p:cNvSpPr txBox="1"/>
          <p:nvPr/>
        </p:nvSpPr>
        <p:spPr>
          <a:xfrm>
            <a:off x="3171213" y="2862250"/>
            <a:ext cx="7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C+1</a:t>
            </a:r>
            <a:endParaRPr sz="800"/>
          </a:p>
        </p:txBody>
      </p:sp>
      <p:sp>
        <p:nvSpPr>
          <p:cNvPr id="3013" name="Google Shape;3013;p113"/>
          <p:cNvSpPr txBox="1"/>
          <p:nvPr/>
        </p:nvSpPr>
        <p:spPr>
          <a:xfrm>
            <a:off x="4677088" y="3011238"/>
            <a:ext cx="7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C+2</a:t>
            </a:r>
            <a:endParaRPr sz="800"/>
          </a:p>
        </p:txBody>
      </p:sp>
      <p:sp>
        <p:nvSpPr>
          <p:cNvPr id="3014" name="Google Shape;3014;p113"/>
          <p:cNvSpPr txBox="1"/>
          <p:nvPr/>
        </p:nvSpPr>
        <p:spPr>
          <a:xfrm>
            <a:off x="3179413" y="4297975"/>
            <a:ext cx="7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C+T-1</a:t>
            </a:r>
            <a:endParaRPr sz="800"/>
          </a:p>
        </p:txBody>
      </p:sp>
      <p:sp>
        <p:nvSpPr>
          <p:cNvPr id="3015" name="Google Shape;3015;p113"/>
          <p:cNvSpPr txBox="1"/>
          <p:nvPr/>
        </p:nvSpPr>
        <p:spPr>
          <a:xfrm>
            <a:off x="4636313" y="4549725"/>
            <a:ext cx="7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slots C+T</a:t>
            </a:r>
            <a:endParaRPr sz="800"/>
          </a:p>
        </p:txBody>
      </p:sp>
      <p:sp>
        <p:nvSpPr>
          <p:cNvPr id="3016" name="Google Shape;3016;p113"/>
          <p:cNvSpPr txBox="1"/>
          <p:nvPr/>
        </p:nvSpPr>
        <p:spPr>
          <a:xfrm>
            <a:off x="7251400" y="1948875"/>
            <a:ext cx="11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frame C+1</a:t>
            </a:r>
            <a:endParaRPr sz="800"/>
          </a:p>
        </p:txBody>
      </p:sp>
      <p:sp>
        <p:nvSpPr>
          <p:cNvPr id="3017" name="Google Shape;3017;p113"/>
          <p:cNvSpPr txBox="1"/>
          <p:nvPr/>
        </p:nvSpPr>
        <p:spPr>
          <a:xfrm>
            <a:off x="7163750" y="3058463"/>
            <a:ext cx="11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frame C+2</a:t>
            </a:r>
            <a:endParaRPr sz="800"/>
          </a:p>
        </p:txBody>
      </p:sp>
      <p:sp>
        <p:nvSpPr>
          <p:cNvPr id="3018" name="Google Shape;3018;p113"/>
          <p:cNvSpPr txBox="1"/>
          <p:nvPr/>
        </p:nvSpPr>
        <p:spPr>
          <a:xfrm>
            <a:off x="7251400" y="4479238"/>
            <a:ext cx="11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Predicted frame C+T</a:t>
            </a:r>
            <a:endParaRPr sz="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114"/>
          <p:cNvSpPr txBox="1"/>
          <p:nvPr>
            <p:ph idx="1" type="body"/>
          </p:nvPr>
        </p:nvSpPr>
        <p:spPr>
          <a:xfrm>
            <a:off x="579450" y="517175"/>
            <a:ext cx="8323200" cy="6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Future Work Ideas </a:t>
            </a:r>
            <a:endParaRPr/>
          </a:p>
        </p:txBody>
      </p:sp>
      <p:sp>
        <p:nvSpPr>
          <p:cNvPr id="3024" name="Google Shape;3024;p114"/>
          <p:cNvSpPr txBox="1"/>
          <p:nvPr>
            <p:ph idx="2" type="body"/>
          </p:nvPr>
        </p:nvSpPr>
        <p:spPr>
          <a:xfrm>
            <a:off x="579125" y="1185400"/>
            <a:ext cx="8290800" cy="36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 Robotics scenarios (e.g. as shown in SynPick and Sketchy), integrate robot commands or plans into the prediction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Helps with </a:t>
            </a:r>
            <a:r>
              <a:rPr lang="en-GB" sz="1400"/>
              <a:t>uncertainty</a:t>
            </a:r>
            <a:r>
              <a:rPr lang="en-GB" sz="1400"/>
              <a:t> in predicting states of an active agent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Introducing multi-modality to our prediction pipeline to deal with stochasticity of future prediction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Experimenting with more slot </a:t>
            </a:r>
            <a:r>
              <a:rPr lang="en-GB" sz="1400"/>
              <a:t>initialization</a:t>
            </a:r>
            <a:r>
              <a:rPr lang="en-GB" sz="1400"/>
              <a:t> approaches, and integration object information more in this process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Experimenting with different loss function and their effects on the prediction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Possible end-to-end training to optimize SAVi representations directly for prediction (Hard to converge) </a:t>
            </a:r>
            <a:endParaRPr sz="1400"/>
          </a:p>
        </p:txBody>
      </p:sp>
      <p:sp>
        <p:nvSpPr>
          <p:cNvPr id="3025" name="Google Shape;3025;p114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579438" y="517173"/>
            <a:ext cx="83232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GB"/>
              <a:t>Object Slot Representation</a:t>
            </a:r>
            <a:endParaRPr/>
          </a:p>
        </p:txBody>
      </p:sp>
      <p:sp>
        <p:nvSpPr>
          <p:cNvPr id="199" name="Google Shape;199;p36"/>
          <p:cNvSpPr txBox="1"/>
          <p:nvPr>
            <p:ph idx="2" type="body"/>
          </p:nvPr>
        </p:nvSpPr>
        <p:spPr>
          <a:xfrm>
            <a:off x="579125" y="1157225"/>
            <a:ext cx="5673000" cy="369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Anticipate </a:t>
            </a:r>
            <a:r>
              <a:rPr lang="en-GB" sz="1400"/>
              <a:t>existence</a:t>
            </a:r>
            <a:r>
              <a:rPr lang="en-GB" sz="1400"/>
              <a:t> of N objects in a frame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Encoder-Decoder architecture to learn useful object </a:t>
            </a:r>
            <a:r>
              <a:rPr lang="en-GB" sz="1400"/>
              <a:t>representations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Hidden Space consists of slots, variables assigned to exactly one object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•"/>
            </a:pPr>
            <a:r>
              <a:rPr lang="en-GB" sz="1400"/>
              <a:t>Usable for several downstream tasks: Segmentation, Object discovery and Set prediction. </a:t>
            </a:r>
            <a:endParaRPr sz="1400"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175" y="1225307"/>
            <a:ext cx="2650450" cy="320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>
            <p:ph idx="12" type="sldNum"/>
          </p:nvPr>
        </p:nvSpPr>
        <p:spPr>
          <a:xfrm>
            <a:off x="8560559" y="4815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haltsseite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